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94" r:id="rId4"/>
    <p:sldId id="260" r:id="rId5"/>
    <p:sldId id="293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7" r:id="rId14"/>
    <p:sldId id="308" r:id="rId15"/>
    <p:sldId id="282" r:id="rId16"/>
    <p:sldId id="296" r:id="rId17"/>
    <p:sldId id="283" r:id="rId18"/>
    <p:sldId id="292" r:id="rId19"/>
    <p:sldId id="281" r:id="rId20"/>
    <p:sldId id="287" r:id="rId21"/>
    <p:sldId id="305" r:id="rId22"/>
    <p:sldId id="289" r:id="rId23"/>
    <p:sldId id="291" r:id="rId24"/>
    <p:sldId id="304" r:id="rId25"/>
    <p:sldId id="309" r:id="rId26"/>
    <p:sldId id="306" r:id="rId27"/>
    <p:sldId id="31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3160703-E568-4755-B21C-5BF6F7712EDC}" type="datetime1">
              <a:rPr lang="en-US"/>
              <a:pPr lvl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079EAEE-24C2-4CF6-839B-3BFBFE201E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53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7873614" y="1676406"/>
            <a:ext cx="3924001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73614" y="4611904"/>
            <a:ext cx="3924001" cy="683998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11"/>
          <p:cNvCxnSpPr/>
          <p:nvPr/>
        </p:nvCxnSpPr>
        <p:spPr>
          <a:xfrm>
            <a:off x="7874730" y="4373776"/>
            <a:ext cx="3924001" cy="0"/>
          </a:xfrm>
          <a:prstGeom prst="straightConnector1">
            <a:avLst/>
          </a:prstGeom>
          <a:noFill/>
          <a:ln w="63495" cap="flat">
            <a:solidFill>
              <a:srgbClr val="17B2D1"/>
            </a:solidFill>
            <a:prstDash val="solid"/>
            <a:round/>
          </a:ln>
        </p:spPr>
      </p:cxnSp>
      <p:sp>
        <p:nvSpPr>
          <p:cNvPr id="5" name="Rectangle 6"/>
          <p:cNvSpPr/>
          <p:nvPr/>
        </p:nvSpPr>
        <p:spPr>
          <a:xfrm>
            <a:off x="0" y="0"/>
            <a:ext cx="7511997" cy="672147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BF1987F3-B16C-4A95-9EAE-87DAE0DEF2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9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B04CAA27-AC6D-4811-8732-18EB682E6D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0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6556F231-E984-40B5-9652-4A315FBEC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7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A7275B58-1685-43BE-89DC-F5161D724B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BB22DB2D-9B8E-409D-9ABB-9BF6C4438D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BEEBD3CC-E79A-4540-835B-D20A614BE7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7873614" y="1676406"/>
            <a:ext cx="3924001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73614" y="4611904"/>
            <a:ext cx="3924001" cy="683998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11"/>
          <p:cNvCxnSpPr/>
          <p:nvPr/>
        </p:nvCxnSpPr>
        <p:spPr>
          <a:xfrm>
            <a:off x="7874730" y="4373776"/>
            <a:ext cx="3924001" cy="0"/>
          </a:xfrm>
          <a:prstGeom prst="straightConnector1">
            <a:avLst/>
          </a:prstGeom>
          <a:noFill/>
          <a:ln w="63495" cap="flat">
            <a:solidFill>
              <a:srgbClr val="17B2D1"/>
            </a:solidFill>
            <a:prstDash val="solid"/>
            <a:round/>
          </a:ln>
        </p:spPr>
      </p:cxnSp>
      <p:sp>
        <p:nvSpPr>
          <p:cNvPr id="5" name="Rectangle 6"/>
          <p:cNvSpPr/>
          <p:nvPr/>
        </p:nvSpPr>
        <p:spPr>
          <a:xfrm>
            <a:off x="0" y="0"/>
            <a:ext cx="7511997" cy="672147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B291DB01-FC89-497B-BDDF-51DE6129AC4B}" type="slidenum">
              <a:t>‹#›</a:t>
            </a:fld>
            <a:endParaRPr lang="en-US"/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7511997" cy="6727853"/>
          </a:xfrm>
          <a:solidFill>
            <a:srgbClr val="262626"/>
          </a:solidFill>
        </p:spPr>
        <p:txBody>
          <a:bodyPr anchor="ctr" anchorCtr="1"/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0506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611075"/>
            <a:ext cx="6273798" cy="833658"/>
          </a:xfrm>
          <a:solidFill>
            <a:srgbClr val="0C5968"/>
          </a:solidFill>
        </p:spPr>
        <p:txBody>
          <a:bodyPr tIns="107999" bIns="107999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273798" cy="435133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A1609970-D5FB-4E39-A110-30E28A570F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611075"/>
            <a:ext cx="6273798" cy="833658"/>
          </a:xfrm>
          <a:solidFill>
            <a:srgbClr val="0C5968"/>
          </a:solidFill>
        </p:spPr>
        <p:txBody>
          <a:bodyPr tIns="107999" bIns="107999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641D2892-F309-411E-9857-3D5772DD20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305546" cy="6721470"/>
          </a:xfrm>
        </p:spPr>
        <p:txBody>
          <a:bodyPr anchor="ctr" anchorCtr="1"/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Insert Your Picture Here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6657975" y="611075"/>
            <a:ext cx="4695828" cy="833658"/>
          </a:xfrm>
          <a:solidFill>
            <a:srgbClr val="0C5968"/>
          </a:solidFill>
        </p:spPr>
        <p:txBody>
          <a:bodyPr tIns="107999" bIns="107999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lvl="0"/>
            <a:r>
              <a:rPr lang="en-US"/>
              <a:t>Edit Master title style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4294967295"/>
          </p:nvPr>
        </p:nvSpPr>
        <p:spPr>
          <a:xfrm>
            <a:off x="6657975" y="1825627"/>
            <a:ext cx="4695828" cy="435133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5C06549B-C36D-48BF-9315-BBD4EF1EA7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0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4305296" cy="6721470"/>
          </a:xfrm>
          <a:gradFill>
            <a:gsLst>
              <a:gs pos="0">
                <a:srgbClr val="262626"/>
              </a:gs>
              <a:gs pos="100000">
                <a:srgbClr val="0C5968"/>
              </a:gs>
            </a:gsLst>
            <a:lin ang="12600000"/>
          </a:gradFill>
        </p:spPr>
        <p:txBody>
          <a:bodyPr lIns="395999" tIns="0" rIns="395999" bIns="0">
            <a:noAutofit/>
          </a:bodyPr>
          <a:lstStyle>
            <a:lvl1pPr algn="r">
              <a:lnSpc>
                <a:spcPct val="70000"/>
              </a:lnSpc>
              <a:defRPr sz="5200" spc="-15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705346" y="365119"/>
            <a:ext cx="6648446" cy="5984876"/>
          </a:xfrm>
        </p:spPr>
        <p:txBody>
          <a:bodyPr lIns="107999" tIns="107999" rIns="107999" bIns="107999"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D19C7F50-03DE-455E-BFC3-CBBF278A03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/>
          <p:cNvSpPr txBox="1">
            <a:spLocks noGrp="1"/>
          </p:cNvSpPr>
          <p:nvPr>
            <p:ph type="title"/>
          </p:nvPr>
        </p:nvSpPr>
        <p:spPr>
          <a:xfrm>
            <a:off x="7511997" y="0"/>
            <a:ext cx="4679999" cy="6721470"/>
          </a:xfrm>
          <a:gradFill>
            <a:gsLst>
              <a:gs pos="0">
                <a:srgbClr val="262626"/>
              </a:gs>
              <a:gs pos="100000">
                <a:srgbClr val="0C5968"/>
              </a:gs>
            </a:gsLst>
            <a:lin ang="12600000"/>
          </a:gradFill>
        </p:spPr>
        <p:txBody>
          <a:bodyPr lIns="395999" rIns="395999"/>
          <a:lstStyle>
            <a:lvl1pPr>
              <a:lnSpc>
                <a:spcPct val="70000"/>
              </a:lnSpc>
              <a:defRPr sz="5200" spc="-15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4294967295"/>
          </p:nvPr>
        </p:nvSpPr>
        <p:spPr>
          <a:xfrm>
            <a:off x="838203" y="365119"/>
            <a:ext cx="6156326" cy="5984876"/>
          </a:xfrm>
        </p:spPr>
        <p:txBody>
          <a:bodyPr lIns="107999" tIns="107999" rIns="107999" bIns="107999"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3"/>
          <p:cNvSpPr txBox="1">
            <a:spLocks noGrp="1"/>
          </p:cNvSpPr>
          <p:nvPr>
            <p:ph type="sldNum" sz="quarter" idx="8"/>
          </p:nvPr>
        </p:nvSpPr>
        <p:spPr>
          <a:solidFill>
            <a:srgbClr val="D9D9D9"/>
          </a:solidFill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PAGE </a:t>
            </a:r>
            <a:fld id="{51E590A3-F511-4652-9787-62A0EC516F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9FFE93E0-C090-4562-B801-D18582466EBA}" type="slidenum">
              <a:t>‹#›</a:t>
            </a:fld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4294967295"/>
          </p:nvPr>
        </p:nvSpPr>
        <p:spPr>
          <a:xfrm>
            <a:off x="4705346" y="611075"/>
            <a:ext cx="6648446" cy="5738920"/>
          </a:xfrm>
        </p:spPr>
        <p:txBody>
          <a:bodyPr lIns="107999" tIns="107999" rIns="107999" bIns="107999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838203" y="611075"/>
            <a:ext cx="3440503" cy="2064770"/>
          </a:xfrm>
          <a:solidFill>
            <a:srgbClr val="0C5968"/>
          </a:solidFill>
        </p:spPr>
        <p:txBody>
          <a:bodyPr tIns="107999" bIns="107999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106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PAGE </a:t>
            </a:r>
            <a:fld id="{A645B301-B671-4C09-886C-F7CD82729B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799991"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r>
              <a:rPr lang="en-US"/>
              <a:t>PAGE </a:t>
            </a:r>
            <a:fld id="{F08A1078-6704-4A20-8D02-97C3DE5E75E6}" type="slidenum">
              <a:t>‹#›</a:t>
            </a:fld>
            <a:endParaRPr lang="en-US"/>
          </a:p>
        </p:txBody>
      </p:sp>
      <p:sp>
        <p:nvSpPr>
          <p:cNvPr id="6" name="Rectangle 6"/>
          <p:cNvSpPr/>
          <p:nvPr/>
        </p:nvSpPr>
        <p:spPr>
          <a:xfrm>
            <a:off x="0" y="6721470"/>
            <a:ext cx="12191996" cy="13652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11353793" y="6721470"/>
            <a:ext cx="838203" cy="13652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FFFFFF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17B2D1"/>
        </a:buClr>
        <a:buSzPct val="100000"/>
        <a:buFont typeface="Wingdings" pitchFamily="2"/>
        <a:buChar char="§"/>
        <a:tabLst/>
        <a:defRPr lang="en-US" sz="2800" b="0" i="0" u="none" strike="noStrike" kern="1200" cap="none" spc="0" baseline="0">
          <a:solidFill>
            <a:srgbClr val="FFFFFF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 pitchFamily="2"/>
        <a:buChar char="§"/>
        <a:tabLst/>
        <a:defRPr lang="en-US" sz="2400" b="0" i="0" u="none" strike="noStrike" kern="1200" cap="none" spc="0" baseline="0">
          <a:solidFill>
            <a:srgbClr val="FFFFFF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 pitchFamily="2"/>
        <a:buChar char="§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 pitchFamily="2"/>
        <a:buChar char="§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 pitchFamily="2"/>
        <a:buChar char="§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bg-BG"/>
              <a:t>Рекурсия</a:t>
            </a:r>
            <a:endParaRPr lang="en-US"/>
          </a:p>
        </p:txBody>
      </p:sp>
      <p:sp>
        <p:nvSpPr>
          <p:cNvPr id="3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7873614" y="4611904"/>
            <a:ext cx="3924001" cy="944840"/>
          </a:xfrm>
        </p:spPr>
        <p:txBody>
          <a:bodyPr lIns="0" tIns="0" rIns="0" bIns="0" anchorCtr="1"/>
          <a:lstStyle/>
          <a:p>
            <a:pPr marL="0" lvl="0" indent="0" algn="ctr">
              <a:buNone/>
            </a:pPr>
            <a:r>
              <a:rPr lang="bg-BG" sz="1600"/>
              <a:t>Изготвена от Никола Светославов</a:t>
            </a:r>
          </a:p>
        </p:txBody>
      </p:sp>
      <p:sp>
        <p:nvSpPr>
          <p:cNvPr id="4" name="Slide Number Placeholder 14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07240B94-29C2-45F7-B305-F4A58F1B1481}" type="slidenum">
              <a:rPr>
                <a:solidFill>
                  <a:schemeClr val="bg1"/>
                </a:solidFill>
              </a:rPr>
              <a:t>1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pic>
        <p:nvPicPr>
          <p:cNvPr id="5" name="Picture Placeholder 28" descr="Young student drawing on a whiteboard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511997" cy="6727853"/>
          </a:xfrm>
          <a:solidFill>
            <a:srgbClr val="262626"/>
          </a:solidFill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623044"/>
            <a:ext cx="5411355" cy="833658"/>
          </a:xfrm>
        </p:spPr>
        <p:txBody>
          <a:bodyPr/>
          <a:lstStyle/>
          <a:p>
            <a:pPr lvl="0"/>
            <a:r>
              <a:rPr lang="bg-BG"/>
              <a:t>Примерна програма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26393" y="1693752"/>
            <a:ext cx="10127409" cy="4351336"/>
          </a:xfrm>
        </p:spPr>
        <p:txBody>
          <a:bodyPr/>
          <a:lstStyle/>
          <a:p>
            <a:pPr lvl="0" algn="just"/>
            <a:r>
              <a:rPr lang="bg-BG" dirty="0">
                <a:cs typeface="Calibri"/>
              </a:rPr>
              <a:t>Ако n е произволно естествено число, следната дефиниция на функцията факториел е рекурсивна</a:t>
            </a:r>
            <a:endParaRPr lang="bg-BG" dirty="0"/>
          </a:p>
          <a:p>
            <a:pPr lvl="0" algn="just">
              <a:buClr>
                <a:srgbClr val="EB3D9F"/>
              </a:buClr>
            </a:pPr>
            <a:endParaRPr lang="bg-BG" dirty="0">
              <a:cs typeface="Calibri"/>
            </a:endParaRPr>
          </a:p>
          <a:p>
            <a:pPr lvl="0" algn="just"/>
            <a:r>
              <a:rPr lang="bg-BG" dirty="0">
                <a:cs typeface="Calibri"/>
              </a:rPr>
              <a:t>Условието при n = 0 не съдържа обръщение към функцията факториел и се нарича гранично.</a:t>
            </a:r>
          </a:p>
          <a:p>
            <a:pPr lvl="0">
              <a:buClr>
                <a:srgbClr val="234465"/>
              </a:buClr>
            </a:pPr>
            <a:endParaRPr lang="en-US" sz="3200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D6688A71-B101-41B0-A04E-049E58ACA889}" type="slidenum">
              <a:rPr>
                <a:solidFill>
                  <a:schemeClr val="bg1"/>
                </a:solidFill>
              </a:rPr>
              <a:t>10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6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7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8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9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Картина 4" descr="Картина, която съдържа обект, часовник&#10;&#10;Описанието е генерирано автоматично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37" y="3734601"/>
            <a:ext cx="4553712" cy="155699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5313" y="2707876"/>
            <a:ext cx="2552117" cy="833658"/>
          </a:xfrm>
        </p:spPr>
        <p:txBody>
          <a:bodyPr/>
          <a:lstStyle/>
          <a:p>
            <a:pPr lvl="0"/>
            <a:r>
              <a:rPr lang="bg-BG"/>
              <a:t>Пример</a:t>
            </a:r>
            <a:endParaRPr lang="en-US"/>
          </a:p>
        </p:txBody>
      </p:sp>
      <p:sp>
        <p:nvSpPr>
          <p:cNvPr id="3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65C333C8-A0CE-405E-874C-2DDF3CDFE8BD}" type="slidenum">
              <a:rPr>
                <a:solidFill>
                  <a:schemeClr val="bg1"/>
                </a:solidFill>
              </a:rPr>
              <a:t>11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5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6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7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8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Right Arrow 2"/>
          <p:cNvSpPr/>
          <p:nvPr/>
        </p:nvSpPr>
        <p:spPr>
          <a:xfrm>
            <a:off x="3869119" y="2905249"/>
            <a:ext cx="932688" cy="438912"/>
          </a:xfrm>
          <a:custGeom>
            <a:avLst>
              <a:gd name="f0" fmla="val 16518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Text Placeholder 5"/>
          <p:cNvSpPr txBox="1">
            <a:spLocks noGrp="1"/>
          </p:cNvSpPr>
          <p:nvPr>
            <p:ph idx="1"/>
          </p:nvPr>
        </p:nvSpPr>
        <p:spPr>
          <a:xfrm>
            <a:off x="4973494" y="1441763"/>
            <a:ext cx="6110734" cy="3511317"/>
          </a:xfrm>
          <a:solidFill>
            <a:srgbClr val="FFFFFF">
              <a:alpha val="15000"/>
            </a:srgbClr>
          </a:solidFill>
          <a:ln w="12701">
            <a:solidFill>
              <a:srgbClr val="000000"/>
            </a:solidFill>
            <a:prstDash val="solid"/>
          </a:ln>
        </p:spPr>
        <p:txBody>
          <a:bodyPr lIns="143999" tIns="107999" rIns="143999" bIns="107999">
            <a:spAutoFit/>
          </a:bodyPr>
          <a:lstStyle/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 err="1">
                <a:solidFill>
                  <a:srgbClr val="5B9BD5"/>
                </a:solidFill>
                <a:latin typeface="Consolas" pitchFamily="49"/>
              </a:rPr>
              <a:t>int</a:t>
            </a:r>
            <a:r>
              <a:rPr lang="en-US" sz="1800" b="1" dirty="0">
                <a:latin typeface="Consolas" pitchFamily="49"/>
              </a:rPr>
              <a:t> fact(</a:t>
            </a:r>
            <a:r>
              <a:rPr lang="en-US" sz="1800" b="1" dirty="0" err="1">
                <a:solidFill>
                  <a:srgbClr val="5B9BD5"/>
                </a:solidFill>
                <a:latin typeface="Consolas" pitchFamily="49"/>
              </a:rPr>
              <a:t>const</a:t>
            </a:r>
            <a:r>
              <a:rPr lang="en-US" sz="1800" b="1" dirty="0">
                <a:solidFill>
                  <a:srgbClr val="5B9BD5"/>
                </a:solidFill>
                <a:latin typeface="Consolas" pitchFamily="49"/>
              </a:rPr>
              <a:t> </a:t>
            </a:r>
            <a:r>
              <a:rPr lang="en-US" sz="1800" b="1" dirty="0" err="1">
                <a:solidFill>
                  <a:srgbClr val="5B9BD5"/>
                </a:solidFill>
                <a:latin typeface="Consolas" pitchFamily="49"/>
              </a:rPr>
              <a:t>int</a:t>
            </a:r>
            <a:r>
              <a:rPr lang="en-US" sz="1800" b="1" dirty="0">
                <a:solidFill>
                  <a:srgbClr val="5B9BD5"/>
                </a:solidFill>
                <a:latin typeface="Consolas" pitchFamily="49"/>
              </a:rPr>
              <a:t> </a:t>
            </a:r>
            <a:r>
              <a:rPr lang="en-US" sz="1800" b="1" dirty="0">
                <a:latin typeface="Consolas" pitchFamily="49"/>
              </a:rPr>
              <a:t>n</a:t>
            </a:r>
            <a:r>
              <a:rPr lang="en-US" sz="1800" b="1" dirty="0" smtClean="0">
                <a:latin typeface="Consolas" pitchFamily="49"/>
              </a:rPr>
              <a:t>)</a:t>
            </a:r>
            <a:endParaRPr lang="bg-BG" sz="1800" b="1" dirty="0" smtClean="0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Consolas" pitchFamily="49"/>
              </a:rPr>
              <a:t>{</a:t>
            </a:r>
            <a:r>
              <a:rPr lang="en-US" sz="1800" b="1" dirty="0">
                <a:latin typeface="Consolas" pitchFamily="49"/>
              </a:rPr>
              <a:t>    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latin typeface="Consolas" pitchFamily="49"/>
              </a:rPr>
              <a:t>    </a:t>
            </a:r>
            <a:r>
              <a:rPr lang="en-US" sz="1800" b="1" dirty="0">
                <a:solidFill>
                  <a:srgbClr val="5B9BD5"/>
                </a:solidFill>
                <a:latin typeface="Consolas" pitchFamily="49"/>
              </a:rPr>
              <a:t>if</a:t>
            </a:r>
            <a:r>
              <a:rPr lang="en-US" sz="1800" b="1" dirty="0">
                <a:latin typeface="Consolas" pitchFamily="49"/>
              </a:rPr>
              <a:t> (n == 0</a:t>
            </a:r>
            <a:r>
              <a:rPr lang="en-US" sz="1800" b="1" dirty="0" smtClean="0">
                <a:latin typeface="Consolas" pitchFamily="49"/>
              </a:rPr>
              <a:t>)</a:t>
            </a:r>
            <a:endParaRPr lang="bg-BG" sz="1800" b="1" dirty="0" smtClean="0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bg-BG" sz="1800" b="1" dirty="0">
                <a:latin typeface="Consolas" pitchFamily="49"/>
              </a:rPr>
              <a:t> </a:t>
            </a:r>
            <a:r>
              <a:rPr lang="bg-BG" sz="1800" b="1" dirty="0" smtClean="0">
                <a:latin typeface="Consolas" pitchFamily="49"/>
              </a:rPr>
              <a:t>   </a:t>
            </a:r>
            <a:r>
              <a:rPr lang="en-US" sz="1800" b="1" dirty="0" smtClean="0">
                <a:latin typeface="Consolas" pitchFamily="49"/>
              </a:rPr>
              <a:t>{</a:t>
            </a:r>
            <a:endParaRPr lang="en-US" sz="1800" b="1" dirty="0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latin typeface="Consolas" pitchFamily="49"/>
              </a:rPr>
              <a:t>         </a:t>
            </a:r>
            <a:r>
              <a:rPr lang="en-US" sz="1800" b="1" dirty="0">
                <a:solidFill>
                  <a:srgbClr val="5B9BD5"/>
                </a:solidFill>
                <a:latin typeface="Consolas" pitchFamily="49"/>
              </a:rPr>
              <a:t>return</a:t>
            </a:r>
            <a:r>
              <a:rPr lang="en-US" sz="1800" b="1" dirty="0">
                <a:latin typeface="Consolas" pitchFamily="49"/>
              </a:rPr>
              <a:t> 1;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latin typeface="Consolas" pitchFamily="49"/>
              </a:rPr>
              <a:t>    }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latin typeface="Consolas" pitchFamily="49"/>
              </a:rPr>
              <a:t>    </a:t>
            </a:r>
            <a:r>
              <a:rPr lang="en-US" sz="1800" b="1" dirty="0">
                <a:solidFill>
                  <a:srgbClr val="5B9BD5"/>
                </a:solidFill>
                <a:latin typeface="Consolas" pitchFamily="49"/>
              </a:rPr>
              <a:t>return</a:t>
            </a:r>
            <a:r>
              <a:rPr lang="en-US" sz="1800" b="1" dirty="0">
                <a:latin typeface="Consolas" pitchFamily="49"/>
              </a:rPr>
              <a:t> n * </a:t>
            </a:r>
            <a:r>
              <a:rPr lang="en-US" sz="1800" b="1" dirty="0" smtClean="0">
                <a:latin typeface="Consolas" pitchFamily="49"/>
              </a:rPr>
              <a:t>fact(n</a:t>
            </a:r>
            <a:r>
              <a:rPr lang="bg-BG" sz="1800" b="1" dirty="0" smtClean="0">
                <a:latin typeface="Consolas" pitchFamily="49"/>
              </a:rPr>
              <a:t> </a:t>
            </a:r>
            <a:r>
              <a:rPr lang="en-US" sz="1800" b="1" dirty="0" smtClean="0">
                <a:latin typeface="Consolas" pitchFamily="49"/>
              </a:rPr>
              <a:t>-</a:t>
            </a:r>
            <a:r>
              <a:rPr lang="bg-BG" sz="1800" b="1" dirty="0" smtClean="0">
                <a:latin typeface="Consolas" pitchFamily="49"/>
              </a:rPr>
              <a:t> </a:t>
            </a:r>
            <a:r>
              <a:rPr lang="en-US" sz="1800" b="1" dirty="0" smtClean="0">
                <a:latin typeface="Consolas" pitchFamily="49"/>
              </a:rPr>
              <a:t>1</a:t>
            </a:r>
            <a:r>
              <a:rPr lang="en-US" sz="1800" b="1" dirty="0">
                <a:latin typeface="Consolas" pitchFamily="49"/>
              </a:rPr>
              <a:t>);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Consolas" pitchFamily="49"/>
              </a:rPr>
              <a:t>}</a:t>
            </a:r>
            <a:endParaRPr lang="en-US" sz="1800" b="1" dirty="0">
              <a:latin typeface="Consolas" pitchFamily="4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623044"/>
            <a:ext cx="5411355" cy="833658"/>
          </a:xfrm>
        </p:spPr>
        <p:txBody>
          <a:bodyPr/>
          <a:lstStyle/>
          <a:p>
            <a:pPr lvl="0"/>
            <a:r>
              <a:rPr lang="bg-BG"/>
              <a:t>Примерна програма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26393" y="1693752"/>
            <a:ext cx="10127409" cy="4351336"/>
          </a:xfrm>
        </p:spPr>
        <p:txBody>
          <a:bodyPr/>
          <a:lstStyle/>
          <a:p>
            <a:pPr lvl="0" algn="just"/>
            <a:r>
              <a:rPr lang="bg-BG" dirty="0">
                <a:cs typeface="Calibri"/>
              </a:rPr>
              <a:t>В тази програма е описана рекурсивната функция fact, която приложена към естествено число, връща факториела на това число</a:t>
            </a:r>
          </a:p>
          <a:p>
            <a:pPr lvl="0" algn="just">
              <a:buClr>
                <a:srgbClr val="EB3D9F"/>
              </a:buClr>
            </a:pPr>
            <a:endParaRPr lang="bg-BG" dirty="0">
              <a:cs typeface="Calibri"/>
            </a:endParaRPr>
          </a:p>
          <a:p>
            <a:pPr lvl="0" algn="just"/>
            <a:r>
              <a:rPr lang="bg-BG" dirty="0">
                <a:cs typeface="Calibri"/>
              </a:rPr>
              <a:t>Стойността на функцията се определя посредством обръщение към самата функция в оператора </a:t>
            </a:r>
            <a:r>
              <a:rPr lang="bg-BG" dirty="0">
                <a:solidFill>
                  <a:srgbClr val="5B9BD5"/>
                </a:solidFill>
                <a:cs typeface="Calibri"/>
              </a:rPr>
              <a:t>return</a:t>
            </a:r>
            <a:r>
              <a:rPr lang="bg-BG" dirty="0">
                <a:cs typeface="Calibri"/>
              </a:rPr>
              <a:t> n * </a:t>
            </a:r>
            <a:r>
              <a:rPr lang="bg-BG" dirty="0" smtClean="0">
                <a:cs typeface="Calibri"/>
              </a:rPr>
              <a:t>fact(n - 1</a:t>
            </a:r>
            <a:r>
              <a:rPr lang="bg-BG" dirty="0">
                <a:cs typeface="Calibri"/>
              </a:rPr>
              <a:t>);</a:t>
            </a:r>
            <a:endParaRPr lang="bg-BG" dirty="0"/>
          </a:p>
          <a:p>
            <a:pPr lvl="0" algn="just">
              <a:buClr>
                <a:srgbClr val="EB3D9F"/>
              </a:buClr>
            </a:pPr>
            <a:endParaRPr lang="bg-BG" dirty="0">
              <a:cs typeface="Calibri"/>
            </a:endParaRPr>
          </a:p>
          <a:p>
            <a:pPr lvl="0" algn="just"/>
            <a:r>
              <a:rPr lang="bg-BG" dirty="0">
                <a:cs typeface="Calibri"/>
              </a:rPr>
              <a:t>В този случай, рекурсивното дефиниране на функцията факториел не е подходящо, тъй като съществува лесно итеративно решение</a:t>
            </a:r>
            <a:endParaRPr lang="bg-BG" dirty="0"/>
          </a:p>
          <a:p>
            <a:pPr lvl="0">
              <a:buClr>
                <a:srgbClr val="234465"/>
              </a:buClr>
            </a:pPr>
            <a:endParaRPr lang="en-US" sz="3200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6A3CE349-0051-48FE-BDBA-9264D816949C}" type="slidenum">
              <a:rPr>
                <a:solidFill>
                  <a:schemeClr val="bg1"/>
                </a:solidFill>
              </a:rPr>
              <a:t>12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6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7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8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9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623044"/>
            <a:ext cx="5411355" cy="833658"/>
          </a:xfrm>
        </p:spPr>
        <p:txBody>
          <a:bodyPr/>
          <a:lstStyle/>
          <a:p>
            <a:pPr lvl="0"/>
            <a:r>
              <a:rPr lang="bg-BG"/>
              <a:t>Примерна програма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0439" y="1657231"/>
            <a:ext cx="6353982" cy="4351336"/>
          </a:xfrm>
        </p:spPr>
        <p:txBody>
          <a:bodyPr/>
          <a:lstStyle/>
          <a:p>
            <a:pPr lvl="0"/>
            <a:r>
              <a:rPr lang="bg-BG" sz="2800" dirty="0">
                <a:cs typeface="Calibri"/>
              </a:rPr>
              <a:t>Да се напише рекурсивна функция, която намира най-големия общ делител на две естествени числа.</a:t>
            </a:r>
            <a:endParaRPr lang="bg-BG" sz="2800" dirty="0"/>
          </a:p>
          <a:p>
            <a:pPr marL="0" lvl="0" indent="0">
              <a:buNone/>
            </a:pPr>
            <a:endParaRPr lang="bg-BG" sz="2800" dirty="0"/>
          </a:p>
          <a:p>
            <a:pPr marL="0" lvl="0" indent="0">
              <a:buNone/>
            </a:pPr>
            <a:endParaRPr lang="bg-BG" sz="2800" dirty="0"/>
          </a:p>
          <a:p>
            <a:pPr lvl="0">
              <a:buChar char="q"/>
            </a:pPr>
            <a:r>
              <a:rPr lang="bg-BG" sz="2800" dirty="0"/>
              <a:t>В случая a = b играе ролята </a:t>
            </a:r>
            <a:r>
              <a:rPr lang="bg-BG" sz="2800" dirty="0"/>
              <a:t> </a:t>
            </a:r>
            <a:r>
              <a:rPr lang="bg-BG" sz="2800" dirty="0" smtClean="0"/>
              <a:t>на гранично </a:t>
            </a:r>
            <a:r>
              <a:rPr lang="bg-BG" sz="2800" dirty="0"/>
              <a:t>условие, защото </a:t>
            </a:r>
            <a:r>
              <a:rPr lang="bg-BG" sz="2800" dirty="0" smtClean="0">
                <a:cs typeface="Calibri"/>
              </a:rPr>
              <a:t>не </a:t>
            </a:r>
            <a:r>
              <a:rPr lang="bg-BG" sz="2800" dirty="0">
                <a:cs typeface="Calibri"/>
              </a:rPr>
              <a:t>съдържа обръщение към функцията gcd</a:t>
            </a:r>
            <a:r>
              <a:rPr lang="en-US" sz="2800" dirty="0">
                <a:cs typeface="Calibri"/>
              </a:rPr>
              <a:t>(Greatest </a:t>
            </a:r>
            <a:r>
              <a:rPr lang="en-US" sz="2800" dirty="0" smtClean="0">
                <a:cs typeface="Calibri"/>
              </a:rPr>
              <a:t>common divisor)</a:t>
            </a:r>
            <a:r>
              <a:rPr lang="bg-BG" sz="2800" dirty="0" smtClean="0">
                <a:cs typeface="Calibri"/>
              </a:rPr>
              <a:t> </a:t>
            </a:r>
            <a:r>
              <a:rPr lang="bg-BG" sz="2800" dirty="0">
                <a:cs typeface="Calibri"/>
              </a:rPr>
              <a:t>и чрез него се достига "</a:t>
            </a:r>
            <a:r>
              <a:rPr lang="bg-BG" sz="2800" dirty="0" smtClean="0">
                <a:cs typeface="Calibri"/>
              </a:rPr>
              <a:t>дъното".</a:t>
            </a:r>
            <a:endParaRPr lang="bg-BG" sz="2800" dirty="0"/>
          </a:p>
          <a:p>
            <a:pPr lvl="0">
              <a:buClr>
                <a:srgbClr val="234465"/>
              </a:buClr>
            </a:pPr>
            <a:endParaRPr lang="en-US" sz="3200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DEE359C2-02E0-4F89-991B-C5CE66926CE1}" type="slidenum">
              <a:rPr>
                <a:solidFill>
                  <a:schemeClr val="bg1"/>
                </a:solidFill>
              </a:rPr>
              <a:t>13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6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7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8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9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Картина 4" descr="Картина, която съдържа обект, часовник&#10;&#10;Описанието е генерирано автоматично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421" y="2677847"/>
            <a:ext cx="5040565" cy="171683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5313" y="2707876"/>
            <a:ext cx="2552117" cy="833658"/>
          </a:xfrm>
        </p:spPr>
        <p:txBody>
          <a:bodyPr/>
          <a:lstStyle/>
          <a:p>
            <a:pPr lvl="0"/>
            <a:r>
              <a:rPr lang="bg-BG"/>
              <a:t>Пример</a:t>
            </a:r>
            <a:endParaRPr lang="en-US"/>
          </a:p>
        </p:txBody>
      </p:sp>
      <p:sp>
        <p:nvSpPr>
          <p:cNvPr id="3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FC6BD058-BFDE-4A85-8895-139EC48520AE}" type="slidenum">
              <a:rPr>
                <a:solidFill>
                  <a:schemeClr val="bg1"/>
                </a:solidFill>
              </a:rPr>
              <a:t>14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5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6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7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8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Right Arrow 2"/>
          <p:cNvSpPr/>
          <p:nvPr/>
        </p:nvSpPr>
        <p:spPr>
          <a:xfrm>
            <a:off x="3869119" y="2905249"/>
            <a:ext cx="932688" cy="438912"/>
          </a:xfrm>
          <a:custGeom>
            <a:avLst>
              <a:gd name="f0" fmla="val 16518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Text Placeholder 5"/>
          <p:cNvSpPr txBox="1">
            <a:spLocks noGrp="1"/>
          </p:cNvSpPr>
          <p:nvPr>
            <p:ph idx="1"/>
          </p:nvPr>
        </p:nvSpPr>
        <p:spPr>
          <a:xfrm>
            <a:off x="5083222" y="1092048"/>
            <a:ext cx="6110734" cy="4065314"/>
          </a:xfrm>
          <a:solidFill>
            <a:srgbClr val="FFFFFF">
              <a:alpha val="15000"/>
            </a:srgbClr>
          </a:solidFill>
          <a:ln w="12701">
            <a:solidFill>
              <a:srgbClr val="000000"/>
            </a:solidFill>
            <a:prstDash val="solid"/>
          </a:ln>
        </p:spPr>
        <p:txBody>
          <a:bodyPr lIns="143999" tIns="107999" rIns="143999" bIns="107999">
            <a:spAutoFit/>
          </a:bodyPr>
          <a:lstStyle/>
          <a:p>
            <a:pPr marL="0" lvl="0" indent="0">
              <a:buNone/>
            </a:pPr>
            <a:r>
              <a:rPr lang="bg-BG" sz="1800" dirty="0">
                <a:solidFill>
                  <a:srgbClr val="5B9BD5"/>
                </a:solidFill>
              </a:rPr>
              <a:t>int</a:t>
            </a:r>
            <a:r>
              <a:rPr lang="bg-BG" sz="1800" dirty="0"/>
              <a:t> gcd(</a:t>
            </a:r>
            <a:r>
              <a:rPr lang="bg-BG" sz="1800" dirty="0">
                <a:solidFill>
                  <a:srgbClr val="5B9BD5"/>
                </a:solidFill>
              </a:rPr>
              <a:t>const int </a:t>
            </a:r>
            <a:r>
              <a:rPr lang="bg-BG" sz="1800" dirty="0"/>
              <a:t>a, </a:t>
            </a:r>
            <a:r>
              <a:rPr lang="bg-BG" sz="1800" dirty="0">
                <a:solidFill>
                  <a:srgbClr val="5B9BD5"/>
                </a:solidFill>
              </a:rPr>
              <a:t>const int </a:t>
            </a:r>
            <a:r>
              <a:rPr lang="bg-BG" sz="1800" dirty="0"/>
              <a:t>b</a:t>
            </a:r>
            <a:r>
              <a:rPr lang="bg-BG" sz="1800" dirty="0" smtClean="0"/>
              <a:t>)</a:t>
            </a:r>
          </a:p>
          <a:p>
            <a:pPr marL="0" lvl="0" indent="0">
              <a:buNone/>
            </a:pPr>
            <a:r>
              <a:rPr lang="bg-BG" sz="1800" dirty="0" smtClean="0"/>
              <a:t>{</a:t>
            </a:r>
            <a:endParaRPr lang="bg-BG" sz="1800" dirty="0"/>
          </a:p>
          <a:p>
            <a:pPr marL="0" lvl="0" indent="0">
              <a:buNone/>
            </a:pPr>
            <a:r>
              <a:rPr lang="bg-BG" sz="1800" dirty="0"/>
              <a:t>   </a:t>
            </a:r>
            <a:r>
              <a:rPr lang="bg-BG" sz="1800" dirty="0">
                <a:solidFill>
                  <a:srgbClr val="5B9BD5"/>
                </a:solidFill>
              </a:rPr>
              <a:t> if </a:t>
            </a:r>
            <a:r>
              <a:rPr lang="bg-BG" sz="1800" dirty="0"/>
              <a:t>(a == </a:t>
            </a:r>
            <a:r>
              <a:rPr lang="bg-BG" sz="1800" dirty="0" smtClean="0"/>
              <a:t>b)</a:t>
            </a:r>
            <a:endParaRPr lang="bg-BG" sz="1800" dirty="0">
              <a:cs typeface="Calibri"/>
            </a:endParaRPr>
          </a:p>
          <a:p>
            <a:pPr marL="0" lvl="0" indent="0">
              <a:buNone/>
            </a:pPr>
            <a:r>
              <a:rPr lang="bg-BG" sz="1800" dirty="0">
                <a:cs typeface="Calibri"/>
              </a:rPr>
              <a:t>        </a:t>
            </a:r>
            <a:r>
              <a:rPr lang="bg-BG" sz="1800" dirty="0">
                <a:solidFill>
                  <a:srgbClr val="5B9BD5"/>
                </a:solidFill>
              </a:rPr>
              <a:t>return</a:t>
            </a:r>
            <a:r>
              <a:rPr lang="bg-BG" sz="1800" dirty="0"/>
              <a:t> a</a:t>
            </a:r>
            <a:r>
              <a:rPr lang="bg-BG" sz="1800" dirty="0" smtClean="0"/>
              <a:t>;</a:t>
            </a:r>
          </a:p>
          <a:p>
            <a:pPr marL="0" lvl="0" indent="0">
              <a:buNone/>
            </a:pPr>
            <a:endParaRPr lang="bg-BG" sz="1800" dirty="0"/>
          </a:p>
          <a:p>
            <a:pPr marL="0" lvl="0" indent="0">
              <a:buNone/>
            </a:pPr>
            <a:r>
              <a:rPr lang="bg-BG" sz="1800" dirty="0"/>
              <a:t>    </a:t>
            </a:r>
            <a:r>
              <a:rPr lang="bg-BG" sz="1800" dirty="0">
                <a:solidFill>
                  <a:srgbClr val="5B9BD5"/>
                </a:solidFill>
              </a:rPr>
              <a:t>if </a:t>
            </a:r>
            <a:r>
              <a:rPr lang="bg-BG" sz="1800" dirty="0"/>
              <a:t>(a &gt; b</a:t>
            </a:r>
            <a:r>
              <a:rPr lang="bg-BG" sz="1800" dirty="0" smtClean="0"/>
              <a:t>)</a:t>
            </a:r>
            <a:endParaRPr lang="bg-BG" sz="1800" dirty="0"/>
          </a:p>
          <a:p>
            <a:pPr marL="0" lvl="0" indent="0">
              <a:buNone/>
            </a:pPr>
            <a:r>
              <a:rPr lang="bg-BG" sz="1800" dirty="0">
                <a:cs typeface="Calibri"/>
              </a:rPr>
              <a:t>        </a:t>
            </a:r>
            <a:r>
              <a:rPr lang="bg-BG" sz="1800" dirty="0">
                <a:solidFill>
                  <a:srgbClr val="5B9BD5"/>
                </a:solidFill>
              </a:rPr>
              <a:t>return</a:t>
            </a:r>
            <a:r>
              <a:rPr lang="bg-BG" sz="1800" dirty="0"/>
              <a:t> gcd(a – b, a</a:t>
            </a:r>
            <a:r>
              <a:rPr lang="bg-BG" sz="1800" dirty="0" smtClean="0"/>
              <a:t>);</a:t>
            </a:r>
          </a:p>
          <a:p>
            <a:pPr marL="0" lvl="0" indent="0">
              <a:buNone/>
            </a:pPr>
            <a:endParaRPr lang="bg-BG" sz="1800" dirty="0">
              <a:cs typeface="Calibri"/>
            </a:endParaRPr>
          </a:p>
          <a:p>
            <a:pPr marL="0" lvl="0" indent="0">
              <a:buNone/>
            </a:pPr>
            <a:r>
              <a:rPr lang="bg-BG" sz="1800" dirty="0"/>
              <a:t>    </a:t>
            </a:r>
            <a:r>
              <a:rPr lang="bg-BG" sz="1800" dirty="0">
                <a:solidFill>
                  <a:srgbClr val="5B9BD5"/>
                </a:solidFill>
              </a:rPr>
              <a:t>return</a:t>
            </a:r>
            <a:r>
              <a:rPr lang="bg-BG" sz="1800" dirty="0"/>
              <a:t> gcd(a, a - b);</a:t>
            </a:r>
          </a:p>
          <a:p>
            <a:pPr marL="0" lvl="0" indent="0">
              <a:buNone/>
            </a:pPr>
            <a:r>
              <a:rPr lang="bg-BG" sz="1800" dirty="0"/>
              <a:t>}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800" b="1" dirty="0">
              <a:solidFill>
                <a:srgbClr val="92D050"/>
              </a:solidFill>
              <a:latin typeface="Consolas" pitchFamily="4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7145CE03-AF1C-4433-9BD0-485EDB771233}" type="slidenum">
              <a:rPr>
                <a:solidFill>
                  <a:schemeClr val="bg1"/>
                </a:solidFill>
              </a:rPr>
              <a:t>15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4" name="Rectangle 8"/>
          <p:cNvSpPr/>
          <p:nvPr/>
        </p:nvSpPr>
        <p:spPr>
          <a:xfrm>
            <a:off x="3626007" y="6361471"/>
            <a:ext cx="2552126" cy="359999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5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6" name="Rectangle 12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7" name="Isosceles Triangle 16"/>
          <p:cNvSpPr/>
          <p:nvPr/>
        </p:nvSpPr>
        <p:spPr>
          <a:xfrm rot="10799991">
            <a:off x="4902070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1145313" y="657581"/>
            <a:ext cx="5776694" cy="852339"/>
          </a:xfrm>
        </p:spPr>
        <p:txBody>
          <a:bodyPr/>
          <a:lstStyle/>
          <a:p>
            <a:pPr lvl="0"/>
            <a:r>
              <a:rPr lang="bg-BG" b="1"/>
              <a:t>Пряка и косвена рекурсия</a:t>
            </a:r>
          </a:p>
        </p:txBody>
      </p:sp>
      <p:sp>
        <p:nvSpPr>
          <p:cNvPr id="9" name="Text Placeholder 5"/>
          <p:cNvSpPr txBox="1">
            <a:spLocks noGrp="1"/>
          </p:cNvSpPr>
          <p:nvPr>
            <p:ph idx="1"/>
          </p:nvPr>
        </p:nvSpPr>
        <p:spPr>
          <a:xfrm>
            <a:off x="1145313" y="1823322"/>
            <a:ext cx="10208489" cy="4034533"/>
          </a:xfrm>
          <a:solidFill>
            <a:srgbClr val="000000">
              <a:alpha val="15000"/>
            </a:srgbClr>
          </a:solidFill>
          <a:ln w="12701">
            <a:solidFill>
              <a:srgbClr val="000000"/>
            </a:solidFill>
            <a:prstDash val="solid"/>
          </a:ln>
        </p:spPr>
        <p:txBody>
          <a:bodyPr lIns="143999" tIns="107999" rIns="143999" bIns="107999">
            <a:spAutoFit/>
          </a:bodyPr>
          <a:lstStyle/>
          <a:p>
            <a:pPr lvl="0"/>
            <a:r>
              <a:rPr lang="ru-RU"/>
              <a:t>Когато в тялото на метод се извършва извикване на същия метод, казваме, че методът е </a:t>
            </a:r>
            <a:r>
              <a:rPr lang="ru-RU" b="1"/>
              <a:t>пряко рекурсивен</a:t>
            </a:r>
            <a:r>
              <a:rPr lang="ru-RU"/>
              <a:t>.</a:t>
            </a:r>
          </a:p>
          <a:p>
            <a:pPr lvl="0"/>
            <a:endParaRPr lang="ru-RU"/>
          </a:p>
          <a:p>
            <a:pPr lvl="0"/>
            <a:endParaRPr lang="ru-RU"/>
          </a:p>
          <a:p>
            <a:pPr lvl="0"/>
            <a:r>
              <a:rPr lang="ru-RU"/>
              <a:t>Ако метод A се обръща към метод B, B към C, а С отново към А, казваме, че методът А, както и методите В и C са </a:t>
            </a:r>
            <a:r>
              <a:rPr lang="ru-RU" b="1"/>
              <a:t>непряко (косвено) рекур­сивни </a:t>
            </a:r>
            <a:r>
              <a:rPr lang="ru-RU"/>
              <a:t>или </a:t>
            </a:r>
            <a:r>
              <a:rPr lang="ru-RU" b="1"/>
              <a:t>взаимно-рекурсивни</a:t>
            </a:r>
            <a:r>
              <a:rPr lang="ru-RU"/>
              <a:t>.</a:t>
            </a:r>
          </a:p>
          <a:p>
            <a:pPr lvl="0"/>
            <a:endParaRPr lang="ru-RU"/>
          </a:p>
          <a:p>
            <a:pPr marL="0" lvl="0" indent="0">
              <a:buNone/>
            </a:pPr>
            <a:endParaRPr lang="ru-RU"/>
          </a:p>
          <a:p>
            <a:pPr lvl="0"/>
            <a:r>
              <a:rPr lang="ru-RU"/>
              <a:t>Веригата от извиквания при косвената рекурсия може да съдържа множество методи, както и разклонения, т.е. при наличие на едно условие да се извиква един метод, а при различно условие да се извиква друг.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46EF431C-B74B-4556-ABD4-1789BB7F3378}" type="slidenum">
              <a:rPr>
                <a:solidFill>
                  <a:schemeClr val="bg1"/>
                </a:solidFill>
              </a:rPr>
              <a:t>16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4" name="Rectangle 8"/>
          <p:cNvSpPr/>
          <p:nvPr/>
        </p:nvSpPr>
        <p:spPr>
          <a:xfrm>
            <a:off x="3626007" y="6361471"/>
            <a:ext cx="2552126" cy="359999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5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6" name="Rectangle 12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7" name="Isosceles Triangle 16"/>
          <p:cNvSpPr/>
          <p:nvPr/>
        </p:nvSpPr>
        <p:spPr>
          <a:xfrm rot="10799991">
            <a:off x="4902070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1145313" y="2753551"/>
            <a:ext cx="3696324" cy="833658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bg-BG"/>
              <a:t>Пример</a:t>
            </a:r>
            <a:endParaRPr lang="en-US"/>
          </a:p>
        </p:txBody>
      </p:sp>
      <p:pic>
        <p:nvPicPr>
          <p:cNvPr id="9" name="Картина 4" descr="Картина, която съдържа обект, часовник, гледащ&#10;&#10;Описанието е генерирано автоматично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638" y="2157984"/>
            <a:ext cx="6705121" cy="2198473"/>
          </a:xfrm>
          <a:prstGeom prst="rect">
            <a:avLst/>
          </a:prstGeom>
          <a:solidFill>
            <a:srgbClr val="EDEDED"/>
          </a:solidFill>
          <a:ln w="190496" cap="rnd">
            <a:solidFill>
              <a:srgbClr val="FFFFFF"/>
            </a:solidFill>
            <a:prstDash val="solid"/>
            <a:miter/>
          </a:ln>
          <a:effectLst>
            <a:outerShdw dist="12701" dir="11399334" algn="tl">
              <a:srgbClr val="000000">
                <a:alpha val="33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81CE3909-490A-4819-9FD1-4A6CA9EC1AF1}" type="slidenum">
              <a:rPr>
                <a:solidFill>
                  <a:schemeClr val="bg1"/>
                </a:solidFill>
              </a:rPr>
              <a:t>17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4" name="Rectangle 8"/>
          <p:cNvSpPr/>
          <p:nvPr/>
        </p:nvSpPr>
        <p:spPr>
          <a:xfrm>
            <a:off x="3626007" y="6361471"/>
            <a:ext cx="2552126" cy="359999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5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6" name="Rectangle 12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7" name="Isosceles Triangle 16"/>
          <p:cNvSpPr/>
          <p:nvPr/>
        </p:nvSpPr>
        <p:spPr>
          <a:xfrm rot="10799991">
            <a:off x="4902070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1145313" y="2689543"/>
            <a:ext cx="3696324" cy="833658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bg-BG"/>
              <a:t>Пример</a:t>
            </a:r>
            <a:endParaRPr lang="en-US"/>
          </a:p>
        </p:txBody>
      </p:sp>
      <p:sp>
        <p:nvSpPr>
          <p:cNvPr id="9" name="Text Placeholder 5"/>
          <p:cNvSpPr txBox="1">
            <a:spLocks noGrp="1"/>
          </p:cNvSpPr>
          <p:nvPr>
            <p:ph idx="1"/>
          </p:nvPr>
        </p:nvSpPr>
        <p:spPr>
          <a:xfrm>
            <a:off x="5482687" y="1750819"/>
            <a:ext cx="6110734" cy="2711095"/>
          </a:xfrm>
          <a:solidFill>
            <a:srgbClr val="FFFFFF">
              <a:alpha val="15000"/>
            </a:srgbClr>
          </a:solidFill>
          <a:ln w="12701">
            <a:solidFill>
              <a:srgbClr val="000000"/>
            </a:solidFill>
            <a:prstDash val="solid"/>
          </a:ln>
        </p:spPr>
        <p:txBody>
          <a:bodyPr lIns="143999" tIns="107999" rIns="143999" bIns="107999">
            <a:spAutoFit/>
          </a:bodyPr>
          <a:lstStyle/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92D050"/>
                </a:solidFill>
                <a:latin typeface="Consolas" pitchFamily="49"/>
              </a:rPr>
              <a:t>// An example of direct recursion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5B9BD5"/>
                </a:solidFill>
                <a:latin typeface="Consolas" pitchFamily="49"/>
              </a:rPr>
              <a:t>void</a:t>
            </a:r>
            <a:r>
              <a:rPr lang="en-GB" sz="1200" b="1">
                <a:latin typeface="Consolas" pitchFamily="49"/>
              </a:rPr>
              <a:t> directRecFun()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{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92D050"/>
                </a:solidFill>
                <a:latin typeface="Consolas" pitchFamily="49"/>
              </a:rPr>
              <a:t>    // Some code....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    directRecFun();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92D050"/>
                </a:solidFill>
                <a:latin typeface="Consolas" pitchFamily="49"/>
              </a:rPr>
              <a:t>    // Some code...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}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800" b="1">
              <a:solidFill>
                <a:srgbClr val="92D050"/>
              </a:solidFill>
              <a:latin typeface="Consolas" pitchFamily="49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CFB4252B-C2F4-41D2-B4A1-67AE4D296B99}" type="slidenum">
              <a:rPr>
                <a:solidFill>
                  <a:schemeClr val="bg1"/>
                </a:solidFill>
              </a:rPr>
              <a:t>18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4" name="Rectangle 8"/>
          <p:cNvSpPr/>
          <p:nvPr/>
        </p:nvSpPr>
        <p:spPr>
          <a:xfrm>
            <a:off x="3626007" y="6361471"/>
            <a:ext cx="2552126" cy="359999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5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6" name="Rectangle 12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7" name="Isosceles Triangle 16"/>
          <p:cNvSpPr/>
          <p:nvPr/>
        </p:nvSpPr>
        <p:spPr>
          <a:xfrm rot="10799991">
            <a:off x="4902070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1348593" y="2896325"/>
            <a:ext cx="3696324" cy="833658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bg-BG"/>
              <a:t>Пример</a:t>
            </a:r>
            <a:endParaRPr lang="en-US"/>
          </a:p>
        </p:txBody>
      </p:sp>
      <p:sp>
        <p:nvSpPr>
          <p:cNvPr id="9" name="Text Placeholder 5"/>
          <p:cNvSpPr txBox="1">
            <a:spLocks noGrp="1"/>
          </p:cNvSpPr>
          <p:nvPr>
            <p:ph idx="1"/>
          </p:nvPr>
        </p:nvSpPr>
        <p:spPr>
          <a:xfrm>
            <a:off x="6320982" y="264828"/>
            <a:ext cx="4507992" cy="6096643"/>
          </a:xfrm>
          <a:solidFill>
            <a:srgbClr val="FFFFFF">
              <a:alpha val="15000"/>
            </a:srgbClr>
          </a:solidFill>
          <a:ln w="12701">
            <a:solidFill>
              <a:srgbClr val="000000"/>
            </a:solidFill>
            <a:prstDash val="solid"/>
          </a:ln>
        </p:spPr>
        <p:txBody>
          <a:bodyPr lIns="143999" tIns="107999" rIns="143999" bIns="107999">
            <a:spAutoFit/>
          </a:bodyPr>
          <a:lstStyle/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92D050"/>
                </a:solidFill>
                <a:latin typeface="Consolas" pitchFamily="49"/>
              </a:rPr>
              <a:t>// An example of indirect recursion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5B9BD5"/>
                </a:solidFill>
                <a:latin typeface="Consolas" pitchFamily="49"/>
              </a:rPr>
              <a:t>void</a:t>
            </a:r>
            <a:r>
              <a:rPr lang="en-GB" sz="1200" b="1">
                <a:latin typeface="Consolas" pitchFamily="49"/>
              </a:rPr>
              <a:t> indirectRecFun1()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{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92D050"/>
                </a:solidFill>
                <a:latin typeface="Consolas" pitchFamily="49"/>
              </a:rPr>
              <a:t>    // Some code...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    indirectRecFun2();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}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5B9BD5"/>
                </a:solidFill>
                <a:latin typeface="Consolas" pitchFamily="49"/>
              </a:rPr>
              <a:t>void</a:t>
            </a:r>
            <a:r>
              <a:rPr lang="en-GB" sz="1200" b="1">
                <a:latin typeface="Consolas" pitchFamily="49"/>
              </a:rPr>
              <a:t> indirectRecFun</a:t>
            </a:r>
            <a:r>
              <a:rPr lang="bg-BG" sz="1200" b="1">
                <a:latin typeface="Consolas" pitchFamily="49"/>
              </a:rPr>
              <a:t>2</a:t>
            </a:r>
            <a:r>
              <a:rPr lang="en-GB" sz="1200" b="1">
                <a:latin typeface="Consolas" pitchFamily="49"/>
              </a:rPr>
              <a:t>()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{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92D050"/>
                </a:solidFill>
                <a:latin typeface="Consolas" pitchFamily="49"/>
              </a:rPr>
              <a:t>    // Some code...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    indirectRecFun</a:t>
            </a:r>
            <a:r>
              <a:rPr lang="bg-BG" sz="1200" b="1">
                <a:latin typeface="Consolas" pitchFamily="49"/>
              </a:rPr>
              <a:t>3</a:t>
            </a:r>
            <a:r>
              <a:rPr lang="en-GB" sz="1200" b="1">
                <a:latin typeface="Consolas" pitchFamily="49"/>
              </a:rPr>
              <a:t>();</a:t>
            </a:r>
            <a:endParaRPr lang="bg-BG" sz="1200" b="1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}</a:t>
            </a:r>
            <a:endParaRPr lang="bg-BG" sz="1200" b="1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5B9BD5"/>
                </a:solidFill>
                <a:latin typeface="Consolas" pitchFamily="49"/>
              </a:rPr>
              <a:t>void</a:t>
            </a:r>
            <a:r>
              <a:rPr lang="en-GB" sz="1200" b="1">
                <a:latin typeface="Consolas" pitchFamily="49"/>
              </a:rPr>
              <a:t> indirectRecFun</a:t>
            </a:r>
            <a:r>
              <a:rPr lang="bg-BG" sz="1200" b="1">
                <a:latin typeface="Consolas" pitchFamily="49"/>
              </a:rPr>
              <a:t>3</a:t>
            </a:r>
            <a:r>
              <a:rPr lang="en-GB" sz="1200" b="1">
                <a:latin typeface="Consolas" pitchFamily="49"/>
              </a:rPr>
              <a:t>()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{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solidFill>
                  <a:srgbClr val="92D050"/>
                </a:solidFill>
                <a:latin typeface="Consolas" pitchFamily="49"/>
              </a:rPr>
              <a:t>    // Some code...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    indirectRecFu</a:t>
            </a:r>
            <a:r>
              <a:rPr lang="en-US" sz="1200" b="1">
                <a:latin typeface="Consolas" pitchFamily="49"/>
              </a:rPr>
              <a:t>n</a:t>
            </a:r>
            <a:r>
              <a:rPr lang="bg-BG" sz="1200" b="1">
                <a:latin typeface="Consolas" pitchFamily="49"/>
              </a:rPr>
              <a:t>1</a:t>
            </a:r>
            <a:r>
              <a:rPr lang="en-GB" sz="1200" b="1">
                <a:latin typeface="Consolas" pitchFamily="49"/>
              </a:rPr>
              <a:t>();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>
                <a:latin typeface="Consolas" pitchFamily="49"/>
              </a:rPr>
              <a:t>}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1200" b="1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800" b="1">
              <a:solidFill>
                <a:srgbClr val="92D050"/>
              </a:solidFill>
              <a:latin typeface="Consolas" pitchFamily="49"/>
            </a:endParaR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 descr="Woman with an AR headset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6305546" cy="6727853"/>
          </a:xfrm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bg-BG"/>
              <a:t>Дъно на рекурсията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6657975" y="1825627"/>
            <a:ext cx="5158889" cy="4351336"/>
          </a:xfrm>
        </p:spPr>
        <p:txBody>
          <a:bodyPr/>
          <a:lstStyle/>
          <a:p>
            <a:pPr lvl="0"/>
            <a:r>
              <a:rPr lang="ru-RU" sz="2000" dirty="0" err="1"/>
              <a:t>Реализирайки</a:t>
            </a:r>
            <a:r>
              <a:rPr lang="ru-RU" sz="2000" dirty="0"/>
              <a:t> рекурсия, </a:t>
            </a:r>
            <a:r>
              <a:rPr lang="ru-RU" sz="2000" dirty="0" err="1"/>
              <a:t>трябва</a:t>
            </a:r>
            <a:r>
              <a:rPr lang="ru-RU" sz="2000" dirty="0"/>
              <a:t> да </a:t>
            </a:r>
            <a:r>
              <a:rPr lang="ru-RU" sz="2000" dirty="0" err="1"/>
              <a:t>сме</a:t>
            </a:r>
            <a:r>
              <a:rPr lang="ru-RU" sz="2000" dirty="0"/>
              <a:t> </a:t>
            </a:r>
            <a:r>
              <a:rPr lang="ru-RU" sz="2000" dirty="0" err="1"/>
              <a:t>сигурни</a:t>
            </a:r>
            <a:r>
              <a:rPr lang="ru-RU" sz="2000" dirty="0"/>
              <a:t>, че след </a:t>
            </a:r>
            <a:r>
              <a:rPr lang="ru-RU" sz="2000" u="sng" dirty="0" err="1">
                <a:solidFill>
                  <a:srgbClr val="FF0000"/>
                </a:solidFill>
              </a:rPr>
              <a:t>краен</a:t>
            </a:r>
            <a:r>
              <a:rPr lang="ru-RU" sz="2000" u="sng" dirty="0">
                <a:solidFill>
                  <a:srgbClr val="FF0000"/>
                </a:solidFill>
              </a:rPr>
              <a:t> </a:t>
            </a:r>
            <a:r>
              <a:rPr lang="ru-RU" sz="2000" u="sng" dirty="0" err="1">
                <a:solidFill>
                  <a:srgbClr val="FF0000"/>
                </a:solidFill>
              </a:rPr>
              <a:t>брой</a:t>
            </a:r>
            <a:r>
              <a:rPr lang="ru-RU" sz="2000" u="sng" dirty="0">
                <a:solidFill>
                  <a:srgbClr val="FF0000"/>
                </a:solidFill>
              </a:rPr>
              <a:t> </a:t>
            </a:r>
            <a:r>
              <a:rPr lang="ru-RU" sz="2000" u="sng" dirty="0" err="1">
                <a:solidFill>
                  <a:srgbClr val="FF0000"/>
                </a:solidFill>
              </a:rPr>
              <a:t>стъпки</a:t>
            </a:r>
            <a:r>
              <a:rPr lang="ru-RU" sz="2000" u="sng" dirty="0">
                <a:solidFill>
                  <a:srgbClr val="FF0000"/>
                </a:solidFill>
              </a:rPr>
              <a:t> </a:t>
            </a:r>
            <a:r>
              <a:rPr lang="ru-RU" sz="2000" u="sng" dirty="0" err="1">
                <a:solidFill>
                  <a:srgbClr val="FF0000"/>
                </a:solidFill>
              </a:rPr>
              <a:t>ще</a:t>
            </a:r>
            <a:r>
              <a:rPr lang="ru-RU" sz="2000" u="sng" dirty="0">
                <a:solidFill>
                  <a:srgbClr val="FF0000"/>
                </a:solidFill>
              </a:rPr>
              <a:t> получим конкретен </a:t>
            </a:r>
            <a:r>
              <a:rPr lang="ru-RU" sz="2000" u="sng" dirty="0" err="1" smtClean="0">
                <a:solidFill>
                  <a:srgbClr val="FF0000"/>
                </a:solidFill>
              </a:rPr>
              <a:t>резултат</a:t>
            </a:r>
            <a:r>
              <a:rPr lang="ru-RU" sz="2000" u="sng" dirty="0" smtClean="0">
                <a:solidFill>
                  <a:srgbClr val="FF0000"/>
                </a:solidFill>
              </a:rPr>
              <a:t>.</a:t>
            </a:r>
            <a:endParaRPr lang="en-US" sz="2000" u="sng" dirty="0" smtClean="0">
              <a:solidFill>
                <a:srgbClr val="FF0000"/>
              </a:solidFill>
            </a:endParaRPr>
          </a:p>
          <a:p>
            <a:pPr lvl="0"/>
            <a:r>
              <a:rPr lang="en-US" sz="2000" dirty="0"/>
              <a:t>T</a:t>
            </a:r>
            <a:r>
              <a:rPr lang="ru-RU" sz="2000" dirty="0" err="1" smtClean="0"/>
              <a:t>рябва</a:t>
            </a:r>
            <a:r>
              <a:rPr lang="ru-RU" sz="2000" dirty="0" smtClean="0"/>
              <a:t> </a:t>
            </a:r>
            <a:r>
              <a:rPr lang="ru-RU" sz="2000" dirty="0"/>
              <a:t>да имаме един или </a:t>
            </a:r>
            <a:r>
              <a:rPr lang="ru-RU" sz="2000" dirty="0" err="1"/>
              <a:t>няколко</a:t>
            </a:r>
            <a:r>
              <a:rPr lang="ru-RU" sz="2000" dirty="0"/>
              <a:t> случаи, </a:t>
            </a:r>
            <a:r>
              <a:rPr lang="ru-RU" sz="2000" dirty="0" err="1"/>
              <a:t>чието</a:t>
            </a:r>
            <a:r>
              <a:rPr lang="ru-RU" sz="2000" dirty="0"/>
              <a:t> решение можем да </a:t>
            </a:r>
            <a:r>
              <a:rPr lang="ru-RU" sz="2000" dirty="0" smtClean="0"/>
              <a:t>намерим</a:t>
            </a:r>
            <a:r>
              <a:rPr lang="en-US" sz="2000" dirty="0" smtClean="0"/>
              <a:t> </a:t>
            </a:r>
            <a:r>
              <a:rPr lang="ru-RU" sz="2000" dirty="0" err="1" smtClean="0"/>
              <a:t>директно</a:t>
            </a:r>
            <a:r>
              <a:rPr lang="ru-RU" sz="2000" dirty="0"/>
              <a:t>, без рекур­сивно </a:t>
            </a:r>
            <a:r>
              <a:rPr lang="ru-RU" sz="2000" dirty="0" err="1"/>
              <a:t>извикване</a:t>
            </a:r>
            <a:r>
              <a:rPr lang="ru-RU" sz="2000" dirty="0"/>
              <a:t>. </a:t>
            </a:r>
            <a:r>
              <a:rPr lang="ru-RU" sz="2000" dirty="0" err="1"/>
              <a:t>Тези</a:t>
            </a:r>
            <a:r>
              <a:rPr lang="ru-RU" sz="2000" dirty="0"/>
              <a:t> случаи </a:t>
            </a:r>
            <a:r>
              <a:rPr lang="ru-RU" sz="2000" dirty="0" err="1"/>
              <a:t>наричаме</a:t>
            </a:r>
            <a:r>
              <a:rPr lang="ru-RU" sz="2000" dirty="0"/>
              <a:t> </a:t>
            </a:r>
            <a:r>
              <a:rPr lang="ru-RU" sz="2000" b="1" dirty="0" err="1"/>
              <a:t>дъно</a:t>
            </a:r>
            <a:r>
              <a:rPr lang="ru-RU" sz="2000" b="1" dirty="0"/>
              <a:t> на </a:t>
            </a:r>
            <a:r>
              <a:rPr lang="ru-RU" sz="2000" b="1" dirty="0" err="1"/>
              <a:t>рекурсията</a:t>
            </a:r>
            <a:r>
              <a:rPr lang="ru-RU" sz="2000" dirty="0"/>
              <a:t>.</a:t>
            </a:r>
          </a:p>
          <a:p>
            <a:pPr lvl="0"/>
            <a:endParaRPr lang="ru-RU" sz="2000" dirty="0"/>
          </a:p>
          <a:p>
            <a:pPr marL="0" lvl="0" indent="0">
              <a:buNone/>
            </a:pPr>
            <a:endParaRPr lang="ru-RU" sz="2000" dirty="0"/>
          </a:p>
          <a:p>
            <a:pPr lvl="0"/>
            <a:r>
              <a:rPr lang="ru-RU" sz="2000" dirty="0" err="1"/>
              <a:t>Ако</a:t>
            </a:r>
            <a:r>
              <a:rPr lang="ru-RU" sz="2000" dirty="0"/>
              <a:t> даден рекурсивен метод </a:t>
            </a:r>
            <a:r>
              <a:rPr lang="ru-RU" sz="2000" dirty="0" err="1"/>
              <a:t>няма</a:t>
            </a:r>
            <a:r>
              <a:rPr lang="ru-RU" sz="2000" dirty="0"/>
              <a:t> </a:t>
            </a:r>
            <a:r>
              <a:rPr lang="ru-RU" sz="2000" dirty="0" err="1"/>
              <a:t>дъно</a:t>
            </a:r>
            <a:r>
              <a:rPr lang="ru-RU" sz="2000" dirty="0"/>
              <a:t> на </a:t>
            </a:r>
            <a:r>
              <a:rPr lang="ru-RU" sz="2000" dirty="0" err="1"/>
              <a:t>рекурсията</a:t>
            </a:r>
            <a:r>
              <a:rPr lang="ru-RU" sz="2000" dirty="0"/>
              <a:t>, </a:t>
            </a:r>
            <a:r>
              <a:rPr lang="ru-RU" sz="2000" dirty="0" err="1"/>
              <a:t>тя</a:t>
            </a:r>
            <a:r>
              <a:rPr lang="ru-RU" sz="2000" dirty="0"/>
              <a:t> </a:t>
            </a:r>
            <a:r>
              <a:rPr lang="ru-RU" sz="2000" dirty="0" err="1"/>
              <a:t>ще</a:t>
            </a:r>
            <a:r>
              <a:rPr lang="ru-RU" sz="2000" dirty="0"/>
              <a:t> стане </a:t>
            </a:r>
            <a:r>
              <a:rPr lang="ru-RU" sz="2000" b="1" dirty="0" err="1"/>
              <a:t>безкрайна</a:t>
            </a:r>
            <a:r>
              <a:rPr lang="ru-RU" sz="2000" dirty="0"/>
              <a:t> и </a:t>
            </a:r>
            <a:r>
              <a:rPr lang="ru-RU" sz="2000" dirty="0" err="1"/>
              <a:t>резултатът</a:t>
            </a:r>
            <a:r>
              <a:rPr lang="ru-RU" sz="2000" dirty="0"/>
              <a:t> </a:t>
            </a:r>
            <a:r>
              <a:rPr lang="ru-RU" sz="2000" dirty="0" err="1"/>
              <a:t>ще</a:t>
            </a:r>
            <a:r>
              <a:rPr lang="ru-RU" sz="2000" dirty="0"/>
              <a:t> е </a:t>
            </a:r>
            <a:r>
              <a:rPr lang="ru-RU" sz="2000" b="1" dirty="0" err="1">
                <a:solidFill>
                  <a:srgbClr val="FF0000"/>
                </a:solidFill>
              </a:rPr>
              <a:t>StackOverflowException</a:t>
            </a:r>
            <a:r>
              <a:rPr lang="ru-RU" sz="2000" dirty="0"/>
              <a:t>.</a:t>
            </a:r>
          </a:p>
        </p:txBody>
      </p:sp>
      <p:sp>
        <p:nvSpPr>
          <p:cNvPr id="5" name="Slide Number Placeholder 4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2A1371B0-29F3-4EB1-A04D-B6A942C58465}" type="slidenum">
              <a:rPr>
                <a:solidFill>
                  <a:schemeClr val="bg1"/>
                </a:solidFill>
              </a:rPr>
              <a:t>19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7" name="Rectangle 11"/>
          <p:cNvSpPr/>
          <p:nvPr/>
        </p:nvSpPr>
        <p:spPr>
          <a:xfrm>
            <a:off x="3697431" y="6557848"/>
            <a:ext cx="2552126" cy="16363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8" name="Rectangle 12"/>
          <p:cNvSpPr/>
          <p:nvPr/>
        </p:nvSpPr>
        <p:spPr>
          <a:xfrm>
            <a:off x="6249558" y="6361471"/>
            <a:ext cx="2552126" cy="359999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9" name="Rectangle 13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10" name="Isosceles Triangle 15"/>
          <p:cNvSpPr/>
          <p:nvPr/>
        </p:nvSpPr>
        <p:spPr>
          <a:xfrm rot="10799991">
            <a:off x="7454188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grpSp>
        <p:nvGrpSpPr>
          <p:cNvPr id="3" name="Content Placeholder 2" descr="List Content Placeholder"/>
          <p:cNvGrpSpPr/>
          <p:nvPr/>
        </p:nvGrpSpPr>
        <p:grpSpPr>
          <a:xfrm>
            <a:off x="4562471" y="369801"/>
            <a:ext cx="6791322" cy="5975521"/>
            <a:chOff x="4562471" y="369801"/>
            <a:chExt cx="6791322" cy="5975521"/>
          </a:xfrm>
        </p:grpSpPr>
        <p:sp>
          <p:nvSpPr>
            <p:cNvPr id="4" name="Rectangle 3"/>
            <p:cNvSpPr/>
            <p:nvPr/>
          </p:nvSpPr>
          <p:spPr>
            <a:xfrm>
              <a:off x="4562471" y="369801"/>
              <a:ext cx="6791321" cy="995918"/>
            </a:xfrm>
            <a:prstGeom prst="rect">
              <a:avLst/>
            </a:prstGeom>
            <a:gradFill>
              <a:gsLst>
                <a:gs pos="0">
                  <a:srgbClr val="404040"/>
                </a:gs>
                <a:gs pos="100000">
                  <a:srgbClr val="262626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63739" y="593884"/>
              <a:ext cx="547753" cy="547753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712759" y="369801"/>
              <a:ext cx="5641034" cy="9959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41034"/>
                <a:gd name="f7" fmla="val 995920"/>
                <a:gd name="f8" fmla="+- 0 0 -90"/>
                <a:gd name="f9" fmla="*/ f3 1 5641034"/>
                <a:gd name="f10" fmla="*/ f4 1 995920"/>
                <a:gd name="f11" fmla="+- f7 0 f5"/>
                <a:gd name="f12" fmla="+- f6 0 f5"/>
                <a:gd name="f13" fmla="*/ f8 f0 1"/>
                <a:gd name="f14" fmla="*/ f12 1 5641034"/>
                <a:gd name="f15" fmla="*/ f11 1 995920"/>
                <a:gd name="f16" fmla="*/ 0 f12 1"/>
                <a:gd name="f17" fmla="*/ 0 f11 1"/>
                <a:gd name="f18" fmla="*/ 5641034 f12 1"/>
                <a:gd name="f19" fmla="*/ 995920 f11 1"/>
                <a:gd name="f20" fmla="*/ f13 1 f2"/>
                <a:gd name="f21" fmla="*/ f16 1 5641034"/>
                <a:gd name="f22" fmla="*/ f17 1 995920"/>
                <a:gd name="f23" fmla="*/ f18 1 5641034"/>
                <a:gd name="f24" fmla="*/ f19 1 99592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5641034" h="99592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5402" tIns="105402" rIns="105402" bIns="105402" anchor="ctr" anchorCtr="0" compatLnSpc="1">
              <a:noAutofit/>
            </a:bodyPr>
            <a:lstStyle/>
            <a:p>
              <a:pPr marL="0" marR="0" lvl="0" indent="0" algn="l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bg-BG" sz="19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Какво е </a:t>
              </a:r>
              <a:r>
                <a:rPr lang="bg-BG" sz="1900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рекурсия?</a:t>
              </a:r>
              <a:endPara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562471" y="1614702"/>
              <a:ext cx="6791321" cy="995918"/>
            </a:xfrm>
            <a:prstGeom prst="rect">
              <a:avLst/>
            </a:prstGeom>
            <a:gradFill>
              <a:gsLst>
                <a:gs pos="0">
                  <a:srgbClr val="404040"/>
                </a:gs>
                <a:gs pos="100000">
                  <a:srgbClr val="262626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Rectangle 7" descr="Education"/>
            <p:cNvSpPr/>
            <p:nvPr/>
          </p:nvSpPr>
          <p:spPr>
            <a:xfrm>
              <a:off x="4863739" y="1838785"/>
              <a:ext cx="547753" cy="547753"/>
            </a:xfrm>
            <a:prstGeom prst="rect">
              <a:avLst/>
            </a:pr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712759" y="1614702"/>
              <a:ext cx="5641034" cy="9959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41034"/>
                <a:gd name="f7" fmla="val 995920"/>
                <a:gd name="f8" fmla="+- 0 0 -90"/>
                <a:gd name="f9" fmla="*/ f3 1 5641034"/>
                <a:gd name="f10" fmla="*/ f4 1 995920"/>
                <a:gd name="f11" fmla="+- f7 0 f5"/>
                <a:gd name="f12" fmla="+- f6 0 f5"/>
                <a:gd name="f13" fmla="*/ f8 f0 1"/>
                <a:gd name="f14" fmla="*/ f12 1 5641034"/>
                <a:gd name="f15" fmla="*/ f11 1 995920"/>
                <a:gd name="f16" fmla="*/ 0 f12 1"/>
                <a:gd name="f17" fmla="*/ 0 f11 1"/>
                <a:gd name="f18" fmla="*/ 5641034 f12 1"/>
                <a:gd name="f19" fmla="*/ 995920 f11 1"/>
                <a:gd name="f20" fmla="*/ f13 1 f2"/>
                <a:gd name="f21" fmla="*/ f16 1 5641034"/>
                <a:gd name="f22" fmla="*/ f17 1 995920"/>
                <a:gd name="f23" fmla="*/ f18 1 5641034"/>
                <a:gd name="f24" fmla="*/ f19 1 99592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5641034" h="99592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5402" tIns="105402" rIns="105402" bIns="105402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bg-BG" sz="1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Пряка и косвена рекурсия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62471" y="2862776"/>
              <a:ext cx="6791321" cy="995918"/>
            </a:xfrm>
            <a:prstGeom prst="rect">
              <a:avLst/>
            </a:prstGeom>
            <a:gradFill>
              <a:gsLst>
                <a:gs pos="0">
                  <a:srgbClr val="404040"/>
                </a:gs>
                <a:gs pos="100000">
                  <a:srgbClr val="262626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3739" y="3083685"/>
              <a:ext cx="547753" cy="547753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712759" y="2859603"/>
              <a:ext cx="5641034" cy="9959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41034"/>
                <a:gd name="f7" fmla="val 995920"/>
                <a:gd name="f8" fmla="+- 0 0 -90"/>
                <a:gd name="f9" fmla="*/ f3 1 5641034"/>
                <a:gd name="f10" fmla="*/ f4 1 995920"/>
                <a:gd name="f11" fmla="+- f7 0 f5"/>
                <a:gd name="f12" fmla="+- f6 0 f5"/>
                <a:gd name="f13" fmla="*/ f8 f0 1"/>
                <a:gd name="f14" fmla="*/ f12 1 5641034"/>
                <a:gd name="f15" fmla="*/ f11 1 995920"/>
                <a:gd name="f16" fmla="*/ 0 f12 1"/>
                <a:gd name="f17" fmla="*/ 0 f11 1"/>
                <a:gd name="f18" fmla="*/ 5641034 f12 1"/>
                <a:gd name="f19" fmla="*/ 995920 f11 1"/>
                <a:gd name="f20" fmla="*/ f13 1 f2"/>
                <a:gd name="f21" fmla="*/ f16 1 5641034"/>
                <a:gd name="f22" fmla="*/ f17 1 995920"/>
                <a:gd name="f23" fmla="*/ f18 1 5641034"/>
                <a:gd name="f24" fmla="*/ f19 1 99592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5641034" h="99592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5402" tIns="105402" rIns="105402" bIns="105402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bg-BG" sz="1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Дъно на рекурсията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62471" y="4116226"/>
              <a:ext cx="6791321" cy="995918"/>
            </a:xfrm>
            <a:prstGeom prst="rect">
              <a:avLst/>
            </a:prstGeom>
            <a:gradFill>
              <a:gsLst>
                <a:gs pos="0">
                  <a:srgbClr val="404040"/>
                </a:gs>
                <a:gs pos="100000">
                  <a:srgbClr val="262626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63739" y="4328586"/>
              <a:ext cx="547753" cy="547753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712759" y="4104503"/>
              <a:ext cx="5641034" cy="9959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41034"/>
                <a:gd name="f7" fmla="val 995920"/>
                <a:gd name="f8" fmla="+- 0 0 -90"/>
                <a:gd name="f9" fmla="*/ f3 1 5641034"/>
                <a:gd name="f10" fmla="*/ f4 1 995920"/>
                <a:gd name="f11" fmla="+- f7 0 f5"/>
                <a:gd name="f12" fmla="+- f6 0 f5"/>
                <a:gd name="f13" fmla="*/ f8 f0 1"/>
                <a:gd name="f14" fmla="*/ f12 1 5641034"/>
                <a:gd name="f15" fmla="*/ f11 1 995920"/>
                <a:gd name="f16" fmla="*/ 0 f12 1"/>
                <a:gd name="f17" fmla="*/ 0 f11 1"/>
                <a:gd name="f18" fmla="*/ 5641034 f12 1"/>
                <a:gd name="f19" fmla="*/ 995920 f11 1"/>
                <a:gd name="f20" fmla="*/ f13 1 f2"/>
                <a:gd name="f21" fmla="*/ f16 1 5641034"/>
                <a:gd name="f22" fmla="*/ f17 1 995920"/>
                <a:gd name="f23" fmla="*/ f18 1 5641034"/>
                <a:gd name="f24" fmla="*/ f19 1 99592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5641034" h="99592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5402" tIns="105402" rIns="105402" bIns="105402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bg-BG" sz="18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Създаване на рекурсивни методи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2471" y="5349404"/>
              <a:ext cx="6791321" cy="995918"/>
            </a:xfrm>
            <a:prstGeom prst="rect">
              <a:avLst/>
            </a:prstGeom>
            <a:gradFill>
              <a:gsLst>
                <a:gs pos="0">
                  <a:srgbClr val="404040"/>
                </a:gs>
                <a:gs pos="100000">
                  <a:srgbClr val="262626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63739" y="5573487"/>
              <a:ext cx="547753" cy="547753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712759" y="5349404"/>
              <a:ext cx="5641034" cy="9959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41034"/>
                <a:gd name="f7" fmla="val 995920"/>
                <a:gd name="f8" fmla="+- 0 0 -90"/>
                <a:gd name="f9" fmla="*/ f3 1 5641034"/>
                <a:gd name="f10" fmla="*/ f4 1 995920"/>
                <a:gd name="f11" fmla="+- f7 0 f5"/>
                <a:gd name="f12" fmla="+- f6 0 f5"/>
                <a:gd name="f13" fmla="*/ f8 f0 1"/>
                <a:gd name="f14" fmla="*/ f12 1 5641034"/>
                <a:gd name="f15" fmla="*/ f11 1 995920"/>
                <a:gd name="f16" fmla="*/ 0 f12 1"/>
                <a:gd name="f17" fmla="*/ 0 f11 1"/>
                <a:gd name="f18" fmla="*/ 5641034 f12 1"/>
                <a:gd name="f19" fmla="*/ 995920 f11 1"/>
                <a:gd name="f20" fmla="*/ f13 1 f2"/>
                <a:gd name="f21" fmla="*/ f16 1 5641034"/>
                <a:gd name="f22" fmla="*/ f17 1 995920"/>
                <a:gd name="f23" fmla="*/ f18 1 5641034"/>
                <a:gd name="f24" fmla="*/ f19 1 99592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5641034" h="99592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5402" tIns="105402" rIns="105402" bIns="105402" anchor="ctr" anchorCtr="0" compatLnSpc="1">
              <a:noAutofit/>
            </a:bodyPr>
            <a:lstStyle/>
            <a:p>
              <a:pPr marL="0" marR="0" lvl="0" indent="0" algn="l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bg-BG" sz="1900" b="0" i="0" u="none" strike="noStrike" kern="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Рекурсия </a:t>
              </a:r>
              <a:r>
                <a:rPr lang="en-US" sz="1900" b="0" i="0" u="none" strike="noStrike" kern="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vs </a:t>
              </a:r>
              <a:r>
                <a:rPr lang="bg-BG" sz="1900" b="0" i="0" u="none" strike="noStrike" kern="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Цикли</a:t>
              </a:r>
              <a:endParaRPr lang="en-US" sz="19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9" name="Slide Number Placeholder 19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F7803116-8E8E-427A-8BA9-AEB712774178}" type="slidenum">
              <a:rPr>
                <a:solidFill>
                  <a:schemeClr val="bg1"/>
                </a:solidFill>
              </a:rPr>
              <a:t>2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PAGE </a:t>
            </a:r>
            <a:fld id="{3CB28BDC-0B12-4806-9046-62532340BEAF}" type="slidenum">
              <a:rPr>
                <a:solidFill>
                  <a:schemeClr val="bg1"/>
                </a:solidFill>
              </a:rPr>
              <a:t>20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3" name="Rectangle 10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4" name="Rectangle 11"/>
          <p:cNvSpPr/>
          <p:nvPr/>
        </p:nvSpPr>
        <p:spPr>
          <a:xfrm>
            <a:off x="3697431" y="6557848"/>
            <a:ext cx="2552126" cy="16363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5" name="Rectangle 12"/>
          <p:cNvSpPr/>
          <p:nvPr/>
        </p:nvSpPr>
        <p:spPr>
          <a:xfrm>
            <a:off x="6249558" y="6361471"/>
            <a:ext cx="2552126" cy="359999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6" name="Rectangle 13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7" name="Isosceles Triangle 15"/>
          <p:cNvSpPr/>
          <p:nvPr/>
        </p:nvSpPr>
        <p:spPr>
          <a:xfrm rot="10799991">
            <a:off x="7454188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573209" y="2755251"/>
            <a:ext cx="3696324" cy="833658"/>
          </a:xfrm>
        </p:spPr>
        <p:txBody>
          <a:bodyPr/>
          <a:lstStyle/>
          <a:p>
            <a:pPr lvl="0"/>
            <a:r>
              <a:rPr lang="bg-BG"/>
              <a:t>Пример</a:t>
            </a:r>
            <a:endParaRPr lang="en-US"/>
          </a:p>
        </p:txBody>
      </p:sp>
      <p:sp>
        <p:nvSpPr>
          <p:cNvPr id="9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4629460" y="1161955"/>
            <a:ext cx="6947080" cy="3911428"/>
          </a:xfrm>
          <a:solidFill>
            <a:srgbClr val="FFFFFF">
              <a:alpha val="15000"/>
            </a:srgbClr>
          </a:solidFill>
          <a:ln w="12701">
            <a:solidFill>
              <a:srgbClr val="000000"/>
            </a:solidFill>
            <a:prstDash val="solid"/>
          </a:ln>
        </p:spPr>
        <p:txBody>
          <a:bodyPr lIns="143999" tIns="107999" rIns="143999" bIns="107999">
            <a:spAutoFit/>
          </a:bodyPr>
          <a:lstStyle/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solidFill>
                  <a:srgbClr val="5B9BD5"/>
                </a:solidFill>
                <a:latin typeface="Consolas" pitchFamily="49"/>
              </a:rPr>
              <a:t>void</a:t>
            </a:r>
            <a:r>
              <a:rPr lang="en-US" sz="1600" b="1">
                <a:latin typeface="Consolas" pitchFamily="49"/>
              </a:rPr>
              <a:t> stackoverflow(</a:t>
            </a:r>
            <a:r>
              <a:rPr lang="en-US" sz="1600" b="1">
                <a:solidFill>
                  <a:srgbClr val="5B9BD5"/>
                </a:solidFill>
                <a:latin typeface="Consolas" pitchFamily="49"/>
              </a:rPr>
              <a:t>int</a:t>
            </a:r>
            <a:r>
              <a:rPr lang="en-US" sz="1600" b="1">
                <a:latin typeface="Consolas" pitchFamily="49"/>
              </a:rPr>
              <a:t> random)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latin typeface="Consolas" pitchFamily="49"/>
              </a:rPr>
              <a:t>{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latin typeface="Consolas" pitchFamily="49"/>
              </a:rPr>
              <a:t>  stackoverflow(random – 1);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latin typeface="Consolas" pitchFamily="49"/>
              </a:rPr>
              <a:t>}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b="1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solidFill>
                  <a:srgbClr val="5B9BD5"/>
                </a:solidFill>
                <a:latin typeface="Consolas" pitchFamily="49"/>
              </a:rPr>
              <a:t>int </a:t>
            </a:r>
            <a:r>
              <a:rPr lang="en-US" sz="1600" b="1">
                <a:latin typeface="Consolas" pitchFamily="49"/>
              </a:rPr>
              <a:t>main()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latin typeface="Consolas" pitchFamily="49"/>
              </a:rPr>
              <a:t>{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latin typeface="Consolas" pitchFamily="49"/>
              </a:rPr>
              <a:t> </a:t>
            </a:r>
            <a:r>
              <a:rPr lang="en-US" sz="1600" b="1">
                <a:solidFill>
                  <a:srgbClr val="5B9BD5"/>
                </a:solidFill>
                <a:latin typeface="Consolas" pitchFamily="49"/>
              </a:rPr>
              <a:t> int </a:t>
            </a:r>
            <a:r>
              <a:rPr lang="en-US" sz="1600" b="1">
                <a:latin typeface="Consolas" pitchFamily="49"/>
              </a:rPr>
              <a:t>test = </a:t>
            </a:r>
            <a:r>
              <a:rPr lang="en-US" sz="1600" b="1">
                <a:solidFill>
                  <a:srgbClr val="FF00FF"/>
                </a:solidFill>
                <a:latin typeface="Consolas" pitchFamily="49"/>
              </a:rPr>
              <a:t>INT_MAX</a:t>
            </a:r>
            <a:r>
              <a:rPr lang="en-US" sz="1600" b="1">
                <a:latin typeface="Consolas" pitchFamily="49"/>
              </a:rPr>
              <a:t>;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latin typeface="Consolas" pitchFamily="49"/>
              </a:rPr>
              <a:t>  stackoverflow(test);</a:t>
            </a:r>
            <a:br>
              <a:rPr lang="en-US" sz="1600" b="1">
                <a:latin typeface="Consolas" pitchFamily="49"/>
              </a:rPr>
            </a:br>
            <a:r>
              <a:rPr lang="en-US" sz="1600" b="1">
                <a:latin typeface="Consolas" pitchFamily="49"/>
              </a:rPr>
              <a:t>}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 noGrp="1"/>
          </p:cNvSpPr>
          <p:nvPr>
            <p:ph type="title"/>
          </p:nvPr>
        </p:nvSpPr>
        <p:spPr>
          <a:xfrm>
            <a:off x="3511296" y="484632"/>
            <a:ext cx="4688064" cy="1030665"/>
          </a:xfrm>
        </p:spPr>
        <p:txBody>
          <a:bodyPr anchorCtr="1"/>
          <a:lstStyle/>
          <a:p>
            <a:pPr lvl="0" algn="ctr">
              <a:lnSpc>
                <a:spcPct val="90000"/>
              </a:lnSpc>
            </a:pPr>
            <a:r>
              <a:rPr lang="en-US" sz="6000"/>
              <a:t>Stack vs Heap</a:t>
            </a:r>
          </a:p>
        </p:txBody>
      </p:sp>
      <p:grpSp>
        <p:nvGrpSpPr>
          <p:cNvPr id="3" name="Content Placeholder 2" descr="Content Placeholder"/>
          <p:cNvGrpSpPr/>
          <p:nvPr/>
        </p:nvGrpSpPr>
        <p:grpSpPr>
          <a:xfrm>
            <a:off x="667512" y="1711674"/>
            <a:ext cx="10803846" cy="4419706"/>
            <a:chOff x="667512" y="1711674"/>
            <a:chExt cx="10803846" cy="4419706"/>
          </a:xfrm>
        </p:grpSpPr>
        <p:sp>
          <p:nvSpPr>
            <p:cNvPr id="4" name="Freeform 3"/>
            <p:cNvSpPr/>
            <p:nvPr/>
          </p:nvSpPr>
          <p:spPr>
            <a:xfrm>
              <a:off x="667512" y="1711674"/>
              <a:ext cx="5013399" cy="441955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006206"/>
                <a:gd name="f7" fmla="val 4351338"/>
                <a:gd name="f8" fmla="+- 0 0 -90"/>
                <a:gd name="f9" fmla="*/ f3 1 5006206"/>
                <a:gd name="f10" fmla="*/ f4 1 4351338"/>
                <a:gd name="f11" fmla="+- f7 0 f5"/>
                <a:gd name="f12" fmla="+- f6 0 f5"/>
                <a:gd name="f13" fmla="*/ f8 f0 1"/>
                <a:gd name="f14" fmla="*/ f12 1 5006206"/>
                <a:gd name="f15" fmla="*/ f11 1 4351338"/>
                <a:gd name="f16" fmla="*/ 0 f12 1"/>
                <a:gd name="f17" fmla="*/ 0 f11 1"/>
                <a:gd name="f18" fmla="*/ 5006206 f12 1"/>
                <a:gd name="f19" fmla="*/ 4351338 f11 1"/>
                <a:gd name="f20" fmla="*/ f13 1 f2"/>
                <a:gd name="f21" fmla="*/ f16 1 5006206"/>
                <a:gd name="f22" fmla="*/ f17 1 4351338"/>
                <a:gd name="f23" fmla="*/ f18 1 5006206"/>
                <a:gd name="f24" fmla="*/ f19 1 43513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5006206" h="43513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62626"/>
                </a:gs>
                <a:gs pos="100000">
                  <a:srgbClr val="0C5968"/>
                </a:gs>
              </a:gsLst>
              <a:lin ang="12600000"/>
            </a:gradFill>
            <a:ln cap="flat">
              <a:noFill/>
              <a:prstDash val="solid"/>
            </a:ln>
          </p:spPr>
          <p:txBody>
            <a:bodyPr vert="horz" wrap="square" lIns="390302" tIns="1983708" rIns="390302" bIns="417231" anchor="t" anchorCtr="0" compatLnSpc="1">
              <a:noAutofit/>
            </a:bodyPr>
            <a:lstStyle/>
            <a:p>
              <a:pPr marL="0" marR="0" lvl="0" indent="0" algn="l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" name="Rectangle 5"/>
            <p:cNvSpPr/>
            <p:nvPr/>
          </p:nvSpPr>
          <p:spPr>
            <a:xfrm>
              <a:off x="667512" y="6131225"/>
              <a:ext cx="5013399" cy="73"/>
            </a:xfrm>
            <a:prstGeom prst="rect">
              <a:avLst/>
            </a:prstGeom>
            <a:solidFill>
              <a:srgbClr val="2978E7"/>
            </a:solidFill>
            <a:ln w="12701" cap="flat">
              <a:solidFill>
                <a:srgbClr val="2978E7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6457959" y="1711674"/>
              <a:ext cx="5013399" cy="44197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006206"/>
                <a:gd name="f7" fmla="val 4351338"/>
                <a:gd name="f8" fmla="+- 0 0 -90"/>
                <a:gd name="f9" fmla="*/ f3 1 5006206"/>
                <a:gd name="f10" fmla="*/ f4 1 4351338"/>
                <a:gd name="f11" fmla="+- f7 0 f5"/>
                <a:gd name="f12" fmla="+- f6 0 f5"/>
                <a:gd name="f13" fmla="*/ f8 f0 1"/>
                <a:gd name="f14" fmla="*/ f12 1 5006206"/>
                <a:gd name="f15" fmla="*/ f11 1 4351338"/>
                <a:gd name="f16" fmla="*/ 0 f12 1"/>
                <a:gd name="f17" fmla="*/ 0 f11 1"/>
                <a:gd name="f18" fmla="*/ 5006206 f12 1"/>
                <a:gd name="f19" fmla="*/ 4351338 f11 1"/>
                <a:gd name="f20" fmla="*/ f13 1 f2"/>
                <a:gd name="f21" fmla="*/ f16 1 5006206"/>
                <a:gd name="f22" fmla="*/ f17 1 4351338"/>
                <a:gd name="f23" fmla="*/ f18 1 5006206"/>
                <a:gd name="f24" fmla="*/ f19 1 43513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5006206" h="43513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62626"/>
                </a:gs>
                <a:gs pos="100000">
                  <a:srgbClr val="0C5968"/>
                </a:gs>
              </a:gsLst>
              <a:lin ang="12600000"/>
            </a:gradFill>
            <a:ln cap="flat">
              <a:noFill/>
              <a:prstDash val="solid"/>
            </a:ln>
          </p:spPr>
          <p:txBody>
            <a:bodyPr vert="horz" wrap="square" lIns="256196" tIns="1983708" rIns="256196" bIns="417231" anchor="t" anchorCtr="0" compatLnSpc="1">
              <a:noAutofit/>
            </a:bodyPr>
            <a:lstStyle/>
            <a:p>
              <a:pPr marL="0" marR="0" lvl="0" indent="0" algn="l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7" name="Rectangle 8"/>
            <p:cNvSpPr/>
            <p:nvPr/>
          </p:nvSpPr>
          <p:spPr>
            <a:xfrm>
              <a:off x="6448805" y="6131298"/>
              <a:ext cx="5013399" cy="73"/>
            </a:xfrm>
            <a:prstGeom prst="rect">
              <a:avLst/>
            </a:prstGeom>
            <a:solidFill>
              <a:srgbClr val="B517D5"/>
            </a:solidFill>
            <a:ln w="12701" cap="flat">
              <a:solidFill>
                <a:srgbClr val="B517D5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8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PAGE </a:t>
            </a:r>
            <a:fld id="{53449B32-E5DB-4A13-A1CB-72B3F97077E7}" type="slidenum">
              <a:rPr>
                <a:solidFill>
                  <a:schemeClr val="bg1"/>
                </a:solidFill>
              </a:rPr>
              <a:t>21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7762222" y="1945916"/>
            <a:ext cx="240487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Heap</a:t>
            </a:r>
            <a:endParaRPr lang="en-US" sz="60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1830464" y="1986671"/>
            <a:ext cx="2687494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Stack</a:t>
            </a:r>
            <a:endParaRPr lang="en-US" sz="60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97431" y="6557848"/>
            <a:ext cx="2552126" cy="16363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9558" y="6361471"/>
            <a:ext cx="2552126" cy="359999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15" name="Isosceles Triangle 15"/>
          <p:cNvSpPr/>
          <p:nvPr/>
        </p:nvSpPr>
        <p:spPr>
          <a:xfrm rot="10799991">
            <a:off x="7454188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TextBox 34"/>
          <p:cNvSpPr txBox="1"/>
          <p:nvPr/>
        </p:nvSpPr>
        <p:spPr>
          <a:xfrm>
            <a:off x="860779" y="3277319"/>
            <a:ext cx="4626864" cy="20621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Стекът е област за временно съхранение на информация.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Той е кратковременна памет.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C++ използва стека основно за реализиране на обръщения към функции.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Когато пък всяка от тези функции завършва, стековите рамки на тези функции автоматично се разрушават. Така стекът се изчиства.</a:t>
            </a: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6664924" y="3154213"/>
            <a:ext cx="4581144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1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Хийпът</a:t>
            </a:r>
            <a:r>
              <a:rPr lang="ru-RU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 е по-постоянна област за съхранение на данни.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Той е един вид дълготрайна памет. Особеност на тази памет е, че тя не се свързва с имена на променливи.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С разположените в нея обекти се работи косвено чрез указатели.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Обикновено се използва при работа с т.нар. </a:t>
            </a:r>
            <a:r>
              <a:rPr lang="ru-RU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динамични структури от данни.</a:t>
            </a: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95445" cy="6721470"/>
          </a:xfrm>
        </p:spPr>
        <p:txBody>
          <a:bodyPr anchorCtr="1"/>
          <a:lstStyle/>
          <a:p>
            <a:pPr lvl="0" algn="ctr"/>
            <a:r>
              <a:rPr lang="bg-BG" b="1"/>
              <a:t>Създаване на рекурсивни методи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>
          <a:xfrm>
            <a:off x="4705346" y="292608"/>
            <a:ext cx="7369414" cy="6144768"/>
          </a:xfrm>
        </p:spPr>
        <p:txBody>
          <a:bodyPr>
            <a:normAutofit/>
          </a:bodyPr>
          <a:lstStyle/>
          <a:p>
            <a:pPr lvl="0"/>
            <a:endParaRPr lang="ru-RU" dirty="0" smtClean="0"/>
          </a:p>
          <a:p>
            <a:pPr marL="0" lvl="0" indent="0">
              <a:buNone/>
            </a:pPr>
            <a:endParaRPr lang="ru-RU" dirty="0" smtClean="0"/>
          </a:p>
          <a:p>
            <a:pPr lvl="0"/>
            <a:r>
              <a:rPr lang="ru-RU" dirty="0" err="1" smtClean="0"/>
              <a:t>Когато</a:t>
            </a:r>
            <a:r>
              <a:rPr lang="ru-RU" dirty="0" smtClean="0"/>
              <a:t> </a:t>
            </a:r>
            <a:r>
              <a:rPr lang="ru-RU" dirty="0" err="1"/>
              <a:t>създаваме</a:t>
            </a:r>
            <a:r>
              <a:rPr lang="ru-RU" dirty="0"/>
              <a:t> </a:t>
            </a:r>
            <a:r>
              <a:rPr lang="ru-RU" dirty="0" err="1"/>
              <a:t>рекурсивни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r>
              <a:rPr lang="ru-RU" dirty="0"/>
              <a:t>, </a:t>
            </a:r>
            <a:r>
              <a:rPr lang="ru-RU" dirty="0" err="1"/>
              <a:t>трябва</a:t>
            </a:r>
            <a:r>
              <a:rPr lang="ru-RU" dirty="0"/>
              <a:t> </a:t>
            </a:r>
            <a:r>
              <a:rPr lang="ru-RU" dirty="0" smtClean="0"/>
              <a:t>да </a:t>
            </a:r>
            <a:r>
              <a:rPr lang="ru-RU" dirty="0" err="1" smtClean="0"/>
              <a:t>разбием</a:t>
            </a:r>
            <a:r>
              <a:rPr lang="ru-RU" dirty="0" smtClean="0"/>
              <a:t> </a:t>
            </a:r>
            <a:r>
              <a:rPr lang="ru-RU" dirty="0" err="1"/>
              <a:t>задачата</a:t>
            </a:r>
            <a:r>
              <a:rPr lang="ru-RU" dirty="0"/>
              <a:t>, </a:t>
            </a:r>
            <a:r>
              <a:rPr lang="ru-RU" dirty="0" err="1"/>
              <a:t>която</a:t>
            </a:r>
            <a:r>
              <a:rPr lang="ru-RU" dirty="0"/>
              <a:t> </a:t>
            </a:r>
            <a:r>
              <a:rPr lang="ru-RU" dirty="0" err="1"/>
              <a:t>решаваме</a:t>
            </a:r>
            <a:r>
              <a:rPr lang="ru-RU" dirty="0"/>
              <a:t>, на подзадачи, за </a:t>
            </a:r>
            <a:r>
              <a:rPr lang="ru-RU" dirty="0" err="1"/>
              <a:t>чието</a:t>
            </a:r>
            <a:r>
              <a:rPr lang="ru-RU" dirty="0"/>
              <a:t> решение можем да </a:t>
            </a:r>
            <a:r>
              <a:rPr lang="ru-RU" dirty="0" err="1"/>
              <a:t>използваме</a:t>
            </a:r>
            <a:r>
              <a:rPr lang="ru-RU" dirty="0"/>
              <a:t> </a:t>
            </a:r>
            <a:r>
              <a:rPr lang="ru-RU" dirty="0" err="1"/>
              <a:t>същия</a:t>
            </a:r>
            <a:r>
              <a:rPr lang="ru-RU" dirty="0"/>
              <a:t> </a:t>
            </a:r>
            <a:r>
              <a:rPr lang="ru-RU" dirty="0" err="1"/>
              <a:t>алгоритъм</a:t>
            </a:r>
            <a:r>
              <a:rPr lang="ru-RU" dirty="0"/>
              <a:t> (рекурсивно).</a:t>
            </a:r>
          </a:p>
          <a:p>
            <a:pPr marL="0" lvl="0" indent="0">
              <a:buNone/>
            </a:pPr>
            <a:endParaRPr lang="ru-RU" dirty="0"/>
          </a:p>
          <a:p>
            <a:pPr lvl="0"/>
            <a:r>
              <a:rPr lang="ru-RU" dirty="0" err="1"/>
              <a:t>Комбинирането</a:t>
            </a:r>
            <a:r>
              <a:rPr lang="ru-RU" dirty="0"/>
              <a:t> на </a:t>
            </a:r>
            <a:r>
              <a:rPr lang="ru-RU" dirty="0" err="1"/>
              <a:t>решенията</a:t>
            </a:r>
            <a:r>
              <a:rPr lang="ru-RU" dirty="0"/>
              <a:t> на </a:t>
            </a:r>
            <a:r>
              <a:rPr lang="ru-RU" dirty="0" err="1"/>
              <a:t>всички</a:t>
            </a:r>
            <a:r>
              <a:rPr lang="ru-RU" dirty="0"/>
              <a:t> подзадачи, </a:t>
            </a:r>
            <a:r>
              <a:rPr lang="ru-RU" dirty="0" err="1"/>
              <a:t>трябва</a:t>
            </a:r>
            <a:r>
              <a:rPr lang="ru-RU" dirty="0"/>
              <a:t> да води до решение на </a:t>
            </a:r>
            <a:r>
              <a:rPr lang="ru-RU" dirty="0" err="1"/>
              <a:t>изходната</a:t>
            </a:r>
            <a:r>
              <a:rPr lang="ru-RU" dirty="0"/>
              <a:t> задача.</a:t>
            </a:r>
          </a:p>
          <a:p>
            <a:pPr marL="0" lvl="0" indent="0">
              <a:buNone/>
            </a:pPr>
            <a:endParaRPr lang="ru-RU" dirty="0"/>
          </a:p>
          <a:p>
            <a:pPr lvl="0"/>
            <a:r>
              <a:rPr lang="ru-RU" dirty="0"/>
              <a:t>При всяко рекурсивно </a:t>
            </a:r>
            <a:r>
              <a:rPr lang="ru-RU" dirty="0" err="1"/>
              <a:t>извикване</a:t>
            </a:r>
            <a:r>
              <a:rPr lang="ru-RU" dirty="0"/>
              <a:t>, </a:t>
            </a:r>
            <a:r>
              <a:rPr lang="ru-RU" dirty="0" err="1"/>
              <a:t>проблемната</a:t>
            </a:r>
            <a:r>
              <a:rPr lang="ru-RU" dirty="0"/>
              <a:t> </a:t>
            </a:r>
            <a:r>
              <a:rPr lang="ru-RU" dirty="0" err="1"/>
              <a:t>област</a:t>
            </a:r>
            <a:r>
              <a:rPr lang="ru-RU" dirty="0"/>
              <a:t> </a:t>
            </a:r>
            <a:r>
              <a:rPr lang="ru-RU" dirty="0" err="1"/>
              <a:t>трябва</a:t>
            </a:r>
            <a:r>
              <a:rPr lang="ru-RU" dirty="0"/>
              <a:t> да се </a:t>
            </a:r>
            <a:r>
              <a:rPr lang="ru-RU" dirty="0" err="1"/>
              <a:t>огра­ничава</a:t>
            </a:r>
            <a:r>
              <a:rPr lang="ru-RU" dirty="0"/>
              <a:t> </a:t>
            </a:r>
            <a:r>
              <a:rPr lang="ru-RU" dirty="0" err="1"/>
              <a:t>така</a:t>
            </a:r>
            <a:r>
              <a:rPr lang="ru-RU" dirty="0"/>
              <a:t>, че в даден момент да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достигнато</a:t>
            </a:r>
            <a:r>
              <a:rPr lang="ru-RU" dirty="0"/>
              <a:t> </a:t>
            </a:r>
            <a:r>
              <a:rPr lang="ru-RU" dirty="0" err="1"/>
              <a:t>дъното</a:t>
            </a:r>
            <a:r>
              <a:rPr lang="ru-RU" dirty="0"/>
              <a:t> на </a:t>
            </a:r>
            <a:r>
              <a:rPr lang="ru-RU" dirty="0" err="1"/>
              <a:t>рекурсията</a:t>
            </a:r>
            <a:r>
              <a:rPr lang="ru-RU" dirty="0"/>
              <a:t>, т.е. </a:t>
            </a:r>
            <a:r>
              <a:rPr lang="ru-RU" dirty="0" err="1"/>
              <a:t>разбиването</a:t>
            </a:r>
            <a:r>
              <a:rPr lang="ru-RU" dirty="0"/>
              <a:t> на всяка от </a:t>
            </a:r>
            <a:r>
              <a:rPr lang="ru-RU" dirty="0" err="1"/>
              <a:t>подзадачите</a:t>
            </a:r>
            <a:r>
              <a:rPr lang="ru-RU" dirty="0"/>
              <a:t> </a:t>
            </a:r>
            <a:r>
              <a:rPr lang="ru-RU" dirty="0" err="1"/>
              <a:t>трябва</a:t>
            </a:r>
            <a:r>
              <a:rPr lang="ru-RU" dirty="0"/>
              <a:t> да води рано или </a:t>
            </a:r>
            <a:r>
              <a:rPr lang="ru-RU" dirty="0" err="1"/>
              <a:t>късно</a:t>
            </a:r>
            <a:r>
              <a:rPr lang="ru-RU" dirty="0"/>
              <a:t> до </a:t>
            </a:r>
            <a:r>
              <a:rPr lang="ru-RU" dirty="0" err="1"/>
              <a:t>дъното</a:t>
            </a:r>
            <a:r>
              <a:rPr lang="ru-RU" dirty="0"/>
              <a:t> на </a:t>
            </a:r>
            <a:r>
              <a:rPr lang="ru-RU" dirty="0" err="1"/>
              <a:t>рекурсията</a:t>
            </a:r>
            <a:r>
              <a:rPr lang="ru-RU" dirty="0"/>
              <a:t>.</a:t>
            </a:r>
          </a:p>
          <a:p>
            <a:pPr lvl="0"/>
            <a:endParaRPr lang="bg-BG" sz="1800" dirty="0"/>
          </a:p>
          <a:p>
            <a:pPr marL="0" lvl="0" indent="0">
              <a:buNone/>
            </a:pPr>
            <a:endParaRPr lang="bg-BG" sz="1800" dirty="0"/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" name="Slide Number Placeholder 19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PAGE </a:t>
            </a:r>
            <a:fld id="{2389AB73-27F2-4E62-A369-35025ADA683D}" type="slidenum">
              <a:rPr>
                <a:solidFill>
                  <a:schemeClr val="bg1"/>
                </a:solidFill>
              </a:rPr>
              <a:t>22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6" name="Rectangle 5"/>
          <p:cNvSpPr/>
          <p:nvPr/>
        </p:nvSpPr>
        <p:spPr>
          <a:xfrm>
            <a:off x="3697431" y="6557848"/>
            <a:ext cx="2552126" cy="16363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9558" y="6557848"/>
            <a:ext cx="2552126" cy="16363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8" name="Rectangle 7"/>
          <p:cNvSpPr/>
          <p:nvPr/>
        </p:nvSpPr>
        <p:spPr>
          <a:xfrm>
            <a:off x="8801676" y="6361471"/>
            <a:ext cx="2552126" cy="359999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9" name="Isosceles Triangle 9"/>
          <p:cNvSpPr/>
          <p:nvPr/>
        </p:nvSpPr>
        <p:spPr>
          <a:xfrm rot="10799991">
            <a:off x="10006315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95445" cy="6721470"/>
          </a:xfrm>
        </p:spPr>
        <p:txBody>
          <a:bodyPr anchorCtr="1"/>
          <a:lstStyle/>
          <a:p>
            <a:pPr lvl="0" algn="ctr"/>
            <a:r>
              <a:rPr lang="bg-BG"/>
              <a:t>Рекурсия</a:t>
            </a:r>
            <a:br>
              <a:rPr lang="bg-BG"/>
            </a:br>
            <a:r>
              <a:rPr lang="en-US"/>
              <a:t>vs</a:t>
            </a:r>
            <a:br>
              <a:rPr lang="en-US"/>
            </a:br>
            <a:r>
              <a:rPr lang="bg-BG"/>
              <a:t>цикли(</a:t>
            </a:r>
            <a:r>
              <a:rPr lang="en-US"/>
              <a:t>loops)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>
          <a:xfrm>
            <a:off x="4705346" y="140680"/>
            <a:ext cx="7369414" cy="6209324"/>
          </a:xfrm>
        </p:spPr>
        <p:txBody>
          <a:bodyPr/>
          <a:lstStyle/>
          <a:p>
            <a:pPr marL="0" lvl="0" indent="0">
              <a:buNone/>
            </a:pPr>
            <a:endParaRPr lang="bg-BG" sz="1800"/>
          </a:p>
          <a:p>
            <a:pPr marL="0" lvl="0" indent="0">
              <a:buNone/>
            </a:pPr>
            <a:endParaRPr lang="en-US" sz="1800"/>
          </a:p>
        </p:txBody>
      </p:sp>
      <p:sp>
        <p:nvSpPr>
          <p:cNvPr id="4" name="Slide Number Placeholder 19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PAGE </a:t>
            </a:r>
            <a:fld id="{8F5C2F03-C0BA-44A8-BADE-5E891DB1228B}" type="slidenum">
              <a:rPr>
                <a:solidFill>
                  <a:schemeClr val="bg1"/>
                </a:solidFill>
              </a:rPr>
              <a:t>23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6" name="Rectangle 5"/>
          <p:cNvSpPr/>
          <p:nvPr/>
        </p:nvSpPr>
        <p:spPr>
          <a:xfrm>
            <a:off x="3697431" y="6557848"/>
            <a:ext cx="2552126" cy="16363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9558" y="6557848"/>
            <a:ext cx="2552126" cy="16363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8" name="Rectangle 7"/>
          <p:cNvSpPr/>
          <p:nvPr/>
        </p:nvSpPr>
        <p:spPr>
          <a:xfrm>
            <a:off x="8801676" y="6361471"/>
            <a:ext cx="2552126" cy="359999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9" name="Isosceles Triangle 9"/>
          <p:cNvSpPr/>
          <p:nvPr/>
        </p:nvSpPr>
        <p:spPr>
          <a:xfrm rot="10799991">
            <a:off x="10006315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ontent Placeholder 3"/>
          <p:cNvSpPr txBox="1"/>
          <p:nvPr/>
        </p:nvSpPr>
        <p:spPr>
          <a:xfrm>
            <a:off x="4705346" y="941832"/>
            <a:ext cx="7369414" cy="47457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7999" tIns="107999" rIns="107999" bIns="107999" anchor="ctr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19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Рекурсията:</a:t>
            </a:r>
            <a:endParaRPr lang="en-US" sz="19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685800" marR="0" lvl="1" indent="-228600" algn="l" defTabSz="914400" rtl="0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19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Рамка в стековата памет се алокира при всяко едно извикване на функцията.</a:t>
            </a:r>
          </a:p>
          <a:p>
            <a:pPr marL="685800" marR="0" lvl="1" indent="-228600" algn="l" defTabSz="914400" rtl="0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19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Получава се "верига" от много стекови рамки, докато се достигне дъното на рекурсията.</a:t>
            </a:r>
            <a:endParaRPr lang="en-US" sz="19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685800" marR="0" lvl="1" indent="-228600" algn="l" defTabSz="914400" rtl="0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19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Рекурсията заема много памет, защото се пазят всички стекови рамки докато не се достигне дъното.</a:t>
            </a:r>
          </a:p>
          <a:p>
            <a:pPr marR="0" lvl="1" algn="l" defTabSz="914400" rtl="0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9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228600" marR="0" lvl="0" indent="-228600" algn="l" defTabSz="914400" rtl="0" fontAlgn="auto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19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Циклите:</a:t>
            </a:r>
            <a:endParaRPr lang="en-US" sz="19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685800" marR="0" lvl="1" indent="-228600" algn="l" defTabSz="914400" rtl="0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19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Можете да използвате цикъли и без да създавате отделна функция.</a:t>
            </a:r>
          </a:p>
          <a:p>
            <a:pPr marL="685800" marR="0" lvl="1" indent="-228600" algn="l" defTabSz="914400" rtl="0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19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При всяка итерация в цикъла не се създава нова рамка и не се заема непрекъснато още памет</a:t>
            </a:r>
            <a:r>
              <a:rPr lang="bg-BG" sz="19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.</a:t>
            </a:r>
            <a:endParaRPr lang="ru-RU" sz="17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7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7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95445" cy="6721470"/>
          </a:xfrm>
        </p:spPr>
        <p:txBody>
          <a:bodyPr anchorCtr="1"/>
          <a:lstStyle/>
          <a:p>
            <a:pPr lvl="0" algn="ctr"/>
            <a:r>
              <a:rPr lang="bg-BG"/>
              <a:t>Рекурсия</a:t>
            </a:r>
            <a:br>
              <a:rPr lang="bg-BG"/>
            </a:br>
            <a:r>
              <a:rPr lang="en-US"/>
              <a:t>vs</a:t>
            </a:r>
            <a:br>
              <a:rPr lang="en-US"/>
            </a:br>
            <a:r>
              <a:rPr lang="bg-BG"/>
              <a:t>цикли(</a:t>
            </a:r>
            <a:r>
              <a:rPr lang="en-US"/>
              <a:t>loops)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>
          <a:xfrm>
            <a:off x="4705346" y="140680"/>
            <a:ext cx="7369414" cy="6209324"/>
          </a:xfrm>
        </p:spPr>
        <p:txBody>
          <a:bodyPr/>
          <a:lstStyle/>
          <a:p>
            <a:pPr marL="0" lvl="0" indent="0">
              <a:buNone/>
            </a:pPr>
            <a:endParaRPr lang="bg-BG" sz="1800" dirty="0"/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" name="Slide Number Placeholder 19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PAGE </a:t>
            </a:r>
            <a:fld id="{B9F3ED50-32D1-42A0-8471-76B351449723}" type="slidenum">
              <a:rPr>
                <a:solidFill>
                  <a:schemeClr val="bg1"/>
                </a:solidFill>
              </a:rPr>
              <a:t>24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5313" y="6557848"/>
            <a:ext cx="2552126" cy="163622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6" name="Rectangle 5"/>
          <p:cNvSpPr/>
          <p:nvPr/>
        </p:nvSpPr>
        <p:spPr>
          <a:xfrm>
            <a:off x="3697431" y="6557848"/>
            <a:ext cx="2552126" cy="16363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9558" y="6557848"/>
            <a:ext cx="2552126" cy="16363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8" name="Rectangle 7"/>
          <p:cNvSpPr/>
          <p:nvPr/>
        </p:nvSpPr>
        <p:spPr>
          <a:xfrm>
            <a:off x="8801676" y="6361471"/>
            <a:ext cx="2552126" cy="359999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9" name="Isosceles Triangle 9"/>
          <p:cNvSpPr/>
          <p:nvPr/>
        </p:nvSpPr>
        <p:spPr>
          <a:xfrm rot="10799991">
            <a:off x="10006315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ontent Placeholder 3"/>
          <p:cNvSpPr txBox="1"/>
          <p:nvPr/>
        </p:nvSpPr>
        <p:spPr>
          <a:xfrm>
            <a:off x="4897370" y="1431351"/>
            <a:ext cx="7369414" cy="385876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7999" tIns="107999" rIns="107999" bIns="107999" anchor="ctr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2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Рискове при рекурсията:</a:t>
            </a:r>
            <a:endParaRPr lang="en-US" sz="2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685800" marR="0" lvl="1" indent="-22860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2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StackOverFlow - няма повече стекова памет, в която да се заделят нови рамки (от там идва и името на форума).</a:t>
            </a:r>
          </a:p>
          <a:p>
            <a:pPr marL="685800" marR="0" lvl="1" indent="-22860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2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OutOfMemory - няма повече Heap памет, в която да се заделя за рекурсивните обекти, които се инциализират вътре в рекурсивната функция.</a:t>
            </a:r>
            <a:endParaRPr lang="bg-BG" sz="2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2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2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228600" marR="0" lvl="0" indent="-22860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2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Рискове при циклите:</a:t>
            </a:r>
            <a:endParaRPr lang="en-US" sz="2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685800" marR="0" lvl="1" indent="-22860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2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Може да се получи в някой частен </a:t>
            </a:r>
            <a:r>
              <a:rPr lang="bg-BG" sz="22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alibri"/>
              </a:rPr>
              <a:t>случай </a:t>
            </a:r>
            <a:r>
              <a:rPr lang="bg-BG" sz="2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безкраен цикъл</a:t>
            </a:r>
            <a:r>
              <a:rPr lang="bg-BG" sz="22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alibri"/>
              </a:rPr>
              <a:t>.</a:t>
            </a:r>
            <a:endParaRPr lang="ru-RU" sz="17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7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7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5" y="1"/>
            <a:ext cx="7596561" cy="6721469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95445" cy="6721470"/>
          </a:xfrm>
        </p:spPr>
        <p:txBody>
          <a:bodyPr anchorCtr="1"/>
          <a:lstStyle/>
          <a:p>
            <a:pPr lvl="0" algn="ctr"/>
            <a:r>
              <a:rPr lang="bg-BG" dirty="0"/>
              <a:t>Рекурсия</a:t>
            </a:r>
            <a:br>
              <a:rPr lang="bg-BG" dirty="0"/>
            </a:br>
            <a:r>
              <a:rPr lang="en-US" dirty="0"/>
              <a:t>vs</a:t>
            </a:r>
            <a:br>
              <a:rPr lang="en-US" dirty="0"/>
            </a:br>
            <a:r>
              <a:rPr lang="bg-BG" dirty="0"/>
              <a:t>цикли(</a:t>
            </a:r>
            <a:r>
              <a:rPr lang="en-US" dirty="0"/>
              <a:t>loops)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>
          <a:xfrm>
            <a:off x="4705346" y="140680"/>
            <a:ext cx="7369414" cy="6580790"/>
          </a:xfrm>
        </p:spPr>
        <p:txBody>
          <a:bodyPr/>
          <a:lstStyle/>
          <a:p>
            <a:pPr marL="0" lvl="0" indent="0">
              <a:buNone/>
            </a:pPr>
            <a:endParaRPr lang="bg-BG" sz="1800" dirty="0"/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4" name="Slide Number Placeholder 19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B9F3ED50-32D1-42A0-8471-76B351449723}" type="slidenum">
              <a:rPr>
                <a:solidFill>
                  <a:schemeClr val="bg1"/>
                </a:solidFill>
              </a:rPr>
              <a:t>25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0629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95445" cy="6721470"/>
          </a:xfrm>
        </p:spPr>
        <p:txBody>
          <a:bodyPr anchorCtr="1"/>
          <a:lstStyle/>
          <a:p>
            <a:pPr lvl="0" algn="ctr"/>
            <a:r>
              <a:rPr lang="bg-BG"/>
              <a:t>Препоръки</a:t>
            </a:r>
            <a:endParaRPr lang="en-US"/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>
          <a:xfrm>
            <a:off x="4705346" y="140680"/>
            <a:ext cx="7369414" cy="6209324"/>
          </a:xfrm>
        </p:spPr>
        <p:txBody>
          <a:bodyPr/>
          <a:lstStyle/>
          <a:p>
            <a:pPr marL="0" lvl="0" indent="0">
              <a:buNone/>
            </a:pPr>
            <a:endParaRPr lang="bg-BG" sz="1800"/>
          </a:p>
          <a:p>
            <a:pPr marL="0" lvl="0" indent="0">
              <a:buNone/>
            </a:pPr>
            <a:endParaRPr lang="en-US" sz="1800"/>
          </a:p>
        </p:txBody>
      </p:sp>
      <p:sp>
        <p:nvSpPr>
          <p:cNvPr id="4" name="Slide Number Placeholder 19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4FCE8B7D-98AD-4A3A-9919-7499E94E0E39}" type="slidenum">
              <a:rPr>
                <a:solidFill>
                  <a:schemeClr val="bg1"/>
                </a:solidFill>
              </a:rPr>
              <a:t>26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6" name="Content Placeholder 3"/>
          <p:cNvSpPr txBox="1"/>
          <p:nvPr/>
        </p:nvSpPr>
        <p:spPr>
          <a:xfrm>
            <a:off x="4705346" y="1828800"/>
            <a:ext cx="7369414" cy="385876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7999" tIns="107999" rIns="107999" bIns="107999" anchor="ctr" anchorCtr="0" compatLnSpc="1">
            <a:norm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Препоръка:</a:t>
            </a:r>
            <a:r>
              <a:rPr lang="bg-BG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 Ако за решаването на някаква задача е уместно да се използва итеративен алгоритъм, реализирайте </a:t>
            </a:r>
            <a:r>
              <a:rPr lang="bg-BG" sz="24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го.</a:t>
            </a:r>
            <a:endParaRPr lang="bg-BG" sz="24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24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24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Не се препоръчва</a:t>
            </a:r>
            <a:r>
              <a:rPr lang="bg-BG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 винаги използването на рекурсия, тъй като това води до големи загуби на </a:t>
            </a:r>
            <a:r>
              <a:rPr lang="bg-BG" sz="24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памет.</a:t>
            </a:r>
            <a:endParaRPr lang="bg-BG" sz="24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7B2D1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7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7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7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4305296" cy="6858000"/>
          </a:xfrm>
        </p:spPr>
        <p:txBody>
          <a:bodyPr anchorCtr="1"/>
          <a:lstStyle/>
          <a:p>
            <a:pPr lvl="0" algn="ctr"/>
            <a:r>
              <a:rPr lang="en-US" sz="8000" dirty="0"/>
              <a:t>Demo</a:t>
            </a:r>
          </a:p>
        </p:txBody>
      </p:sp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296" y="0"/>
            <a:ext cx="7886700" cy="6858000"/>
          </a:xfrm>
        </p:spPr>
      </p:pic>
      <p:sp>
        <p:nvSpPr>
          <p:cNvPr id="4" name="Slide Number Placeholder 19"/>
          <p:cNvSpPr txBox="1"/>
          <p:nvPr/>
        </p:nvSpPr>
        <p:spPr>
          <a:xfrm>
            <a:off x="3410711" y="6419087"/>
            <a:ext cx="866393" cy="438911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PAGE </a:t>
            </a:r>
            <a:fld id="{E781C553-C9D1-4329-B061-67FD4F5CF684}" type="slidenum">
              <a:t>27</a:t>
            </a:fld>
            <a:endParaRPr lang="en-US" sz="1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86695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97431" y="1966526"/>
            <a:ext cx="4096109" cy="833658"/>
          </a:xfrm>
        </p:spPr>
        <p:txBody>
          <a:bodyPr/>
          <a:lstStyle/>
          <a:p>
            <a:pPr lvl="0"/>
            <a:r>
              <a:rPr lang="bg-BG"/>
              <a:t>Какво е рекурсия?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5313" y="3063239"/>
            <a:ext cx="10208489" cy="3018425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bg-BG" sz="3200"/>
              <a:t>Всеки да напише „рекурсия“ в </a:t>
            </a:r>
            <a:r>
              <a:rPr lang="en-US" sz="3200"/>
              <a:t>google </a:t>
            </a:r>
            <a:r>
              <a:rPr lang="bg-BG" sz="3200"/>
              <a:t>търсачката си</a:t>
            </a:r>
            <a:endParaRPr lang="en-US" sz="320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E3AE50CE-72C9-4F1A-B172-5EB89960CD23}" type="slidenum">
              <a:rPr>
                <a:solidFill>
                  <a:schemeClr val="bg1"/>
                </a:solidFill>
              </a:rPr>
              <a:t>3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6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7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8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9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 rot="1710692">
            <a:off x="8364657" y="4772465"/>
            <a:ext cx="3426165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2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Какво се случи?</a:t>
            </a:r>
            <a:endParaRPr lang="en-US" sz="2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623044"/>
            <a:ext cx="4096109" cy="833658"/>
          </a:xfrm>
        </p:spPr>
        <p:txBody>
          <a:bodyPr/>
          <a:lstStyle/>
          <a:p>
            <a:pPr lvl="0"/>
            <a:r>
              <a:rPr lang="bg-BG"/>
              <a:t>Какво е рекурсия?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26393" y="1693752"/>
            <a:ext cx="10127409" cy="4351336"/>
          </a:xfrm>
        </p:spPr>
        <p:txBody>
          <a:bodyPr/>
          <a:lstStyle/>
          <a:p>
            <a:pPr lvl="0"/>
            <a:r>
              <a:rPr lang="ru-RU"/>
              <a:t>Един обект наричаме </a:t>
            </a:r>
            <a:r>
              <a:rPr lang="ru-RU" b="1"/>
              <a:t>рекурсивен</a:t>
            </a:r>
            <a:r>
              <a:rPr lang="ru-RU"/>
              <a:t>, ако съдържа себе си или е дефиниран чрез себе си.</a:t>
            </a:r>
          </a:p>
          <a:p>
            <a:pPr lvl="0"/>
            <a:endParaRPr lang="ru-RU"/>
          </a:p>
          <a:p>
            <a:pPr lvl="0"/>
            <a:r>
              <a:rPr lang="ru-RU" b="1"/>
              <a:t>Рекурсия</a:t>
            </a:r>
            <a:r>
              <a:rPr lang="ru-RU"/>
              <a:t> е програмна техника, при която даден </a:t>
            </a:r>
            <a:r>
              <a:rPr lang="ru-RU" b="1"/>
              <a:t>метод извиква сам себе си</a:t>
            </a:r>
            <a:r>
              <a:rPr lang="ru-RU"/>
              <a:t> при ре­ша­ването на определен проблем. Такива методи наричаме </a:t>
            </a:r>
            <a:r>
              <a:rPr lang="ru-RU" b="1"/>
              <a:t>рекурсивни</a:t>
            </a:r>
            <a:r>
              <a:rPr lang="ru-RU"/>
              <a:t>.</a:t>
            </a:r>
          </a:p>
          <a:p>
            <a:pPr lvl="0"/>
            <a:endParaRPr lang="ru-RU"/>
          </a:p>
          <a:p>
            <a:pPr lvl="0"/>
            <a:r>
              <a:rPr lang="ru-RU"/>
              <a:t>Рекурсията е програмна техника, чиято правилна употреба води до еле­гант­ни решения на определени проблеми. Понякога нейното използване може да опрости значително кода и да подобри четимостта му.</a:t>
            </a:r>
          </a:p>
          <a:p>
            <a:pPr lvl="0">
              <a:buClr>
                <a:srgbClr val="234465"/>
              </a:buClr>
            </a:pPr>
            <a:endParaRPr lang="en-US" sz="320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AA699DD0-FBE0-4110-AFD2-FED26AC2E243}" type="slidenum">
              <a:rPr>
                <a:solidFill>
                  <a:schemeClr val="bg1"/>
                </a:solidFill>
              </a:rPr>
              <a:t>4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6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7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8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9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623044"/>
            <a:ext cx="5411355" cy="833658"/>
          </a:xfrm>
        </p:spPr>
        <p:txBody>
          <a:bodyPr/>
          <a:lstStyle/>
          <a:p>
            <a:pPr lvl="0"/>
            <a:r>
              <a:rPr lang="bg-BG"/>
              <a:t>Защо да учим рекурсия?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26393" y="1693752"/>
            <a:ext cx="10127409" cy="4351336"/>
          </a:xfrm>
        </p:spPr>
        <p:txBody>
          <a:bodyPr/>
          <a:lstStyle/>
          <a:p>
            <a:pPr lvl="0"/>
            <a:r>
              <a:rPr lang="ru-RU"/>
              <a:t>Има проблеми, които са много сложни за решаване чрез цикли</a:t>
            </a:r>
          </a:p>
          <a:p>
            <a:pPr lvl="0"/>
            <a:endParaRPr lang="ru-RU"/>
          </a:p>
          <a:p>
            <a:pPr lvl="0"/>
            <a:r>
              <a:rPr lang="ru-RU"/>
              <a:t>Може да бъдат разрешени итеративно, но на всяка итерация се налага да</a:t>
            </a:r>
            <a:r>
              <a:rPr lang="en-US"/>
              <a:t> </a:t>
            </a:r>
            <a:r>
              <a:rPr lang="ru-RU"/>
              <a:t>се съхранява в паметта стойността на променливите</a:t>
            </a:r>
          </a:p>
          <a:p>
            <a:pPr lvl="0"/>
            <a:endParaRPr lang="ru-RU"/>
          </a:p>
          <a:p>
            <a:pPr lvl="0"/>
            <a:r>
              <a:rPr lang="ru-RU"/>
              <a:t>Вместо да извършвате цялата тази процедура ръчно, за да решите</a:t>
            </a:r>
            <a:r>
              <a:rPr lang="en-US"/>
              <a:t> </a:t>
            </a:r>
            <a:r>
              <a:rPr lang="ru-RU"/>
              <a:t>проблем от такъв тип, може да използвате рекурсия</a:t>
            </a:r>
          </a:p>
          <a:p>
            <a:pPr lvl="0"/>
            <a:endParaRPr lang="ru-RU"/>
          </a:p>
          <a:p>
            <a:pPr lvl="0"/>
            <a:r>
              <a:rPr lang="ru-RU"/>
              <a:t>В случая рекурсивното решение ще бъде просто няколко реда</a:t>
            </a:r>
            <a:endParaRPr lang="en-US"/>
          </a:p>
          <a:p>
            <a:pPr lvl="0">
              <a:buClr>
                <a:srgbClr val="234465"/>
              </a:buClr>
            </a:pPr>
            <a:endParaRPr lang="en-US" sz="320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E09D0263-6D24-4BE1-9935-D6DA6E0387E7}" type="slidenum">
              <a:rPr>
                <a:solidFill>
                  <a:schemeClr val="bg1"/>
                </a:solidFill>
              </a:rPr>
              <a:t>5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6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7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8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9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5313" y="2707876"/>
            <a:ext cx="2552117" cy="833658"/>
          </a:xfrm>
        </p:spPr>
        <p:txBody>
          <a:bodyPr/>
          <a:lstStyle/>
          <a:p>
            <a:pPr lvl="0"/>
            <a:r>
              <a:rPr lang="bg-BG"/>
              <a:t>Пример</a:t>
            </a:r>
            <a:endParaRPr lang="en-US"/>
          </a:p>
        </p:txBody>
      </p:sp>
      <p:sp>
        <p:nvSpPr>
          <p:cNvPr id="3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BF958529-C1ED-4AEF-94AA-F408B0C52910}" type="slidenum">
              <a:rPr>
                <a:solidFill>
                  <a:schemeClr val="bg1"/>
                </a:solidFill>
              </a:rPr>
              <a:t>6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5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6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7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8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Right Arrow 2"/>
          <p:cNvSpPr/>
          <p:nvPr/>
        </p:nvSpPr>
        <p:spPr>
          <a:xfrm>
            <a:off x="3869119" y="2905249"/>
            <a:ext cx="932688" cy="438912"/>
          </a:xfrm>
          <a:custGeom>
            <a:avLst>
              <a:gd name="f0" fmla="val 16518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5699" y="968386"/>
            <a:ext cx="5848063" cy="475155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5313" y="2707876"/>
            <a:ext cx="2552117" cy="833658"/>
          </a:xfrm>
        </p:spPr>
        <p:txBody>
          <a:bodyPr/>
          <a:lstStyle/>
          <a:p>
            <a:pPr lvl="0"/>
            <a:r>
              <a:rPr lang="bg-BG"/>
              <a:t>Пример</a:t>
            </a:r>
            <a:endParaRPr lang="en-US"/>
          </a:p>
        </p:txBody>
      </p:sp>
      <p:sp>
        <p:nvSpPr>
          <p:cNvPr id="3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FEEDFAE2-A8B0-4503-AD62-B5E91A96CF4B}" type="slidenum">
              <a:rPr>
                <a:solidFill>
                  <a:schemeClr val="bg1"/>
                </a:solidFill>
              </a:rPr>
              <a:t>7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5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6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7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8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494" y="1549615"/>
            <a:ext cx="6380308" cy="35021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ight Arrow 12"/>
          <p:cNvSpPr/>
          <p:nvPr/>
        </p:nvSpPr>
        <p:spPr>
          <a:xfrm>
            <a:off x="3869119" y="2905249"/>
            <a:ext cx="932688" cy="438912"/>
          </a:xfrm>
          <a:custGeom>
            <a:avLst>
              <a:gd name="f0" fmla="val 16518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5313" y="2707876"/>
            <a:ext cx="2552117" cy="833658"/>
          </a:xfrm>
        </p:spPr>
        <p:txBody>
          <a:bodyPr/>
          <a:lstStyle/>
          <a:p>
            <a:pPr lvl="0"/>
            <a:r>
              <a:rPr lang="bg-BG"/>
              <a:t>Пример</a:t>
            </a:r>
            <a:endParaRPr lang="en-US"/>
          </a:p>
        </p:txBody>
      </p:sp>
      <p:sp>
        <p:nvSpPr>
          <p:cNvPr id="3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PAGE</a:t>
            </a: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 </a:t>
            </a:r>
            <a:fld id="{80912A74-24A6-4673-B867-8955E2F86C9E}" type="slidenum">
              <a:rPr>
                <a:solidFill>
                  <a:schemeClr val="bg1"/>
                </a:solidFill>
              </a:rPr>
              <a:t>8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5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6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7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8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Right Arrow 2"/>
          <p:cNvSpPr/>
          <p:nvPr/>
        </p:nvSpPr>
        <p:spPr>
          <a:xfrm>
            <a:off x="3869119" y="2905249"/>
            <a:ext cx="932688" cy="438912"/>
          </a:xfrm>
          <a:custGeom>
            <a:avLst>
              <a:gd name="f0" fmla="val 16518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Text Placeholder 5"/>
          <p:cNvSpPr txBox="1">
            <a:spLocks noGrp="1"/>
          </p:cNvSpPr>
          <p:nvPr>
            <p:ph idx="1"/>
          </p:nvPr>
        </p:nvSpPr>
        <p:spPr>
          <a:xfrm>
            <a:off x="5243068" y="1740031"/>
            <a:ext cx="6110734" cy="3111207"/>
          </a:xfrm>
          <a:solidFill>
            <a:srgbClr val="FFFFFF">
              <a:alpha val="15000"/>
            </a:srgbClr>
          </a:solidFill>
          <a:ln w="12701">
            <a:solidFill>
              <a:srgbClr val="000000"/>
            </a:solidFill>
            <a:prstDash val="solid"/>
          </a:ln>
        </p:spPr>
        <p:txBody>
          <a:bodyPr lIns="143999" tIns="107999" rIns="143999" bIns="107999">
            <a:spAutoFit/>
          </a:bodyPr>
          <a:lstStyle/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92D050"/>
                </a:solidFill>
                <a:latin typeface="Consolas" pitchFamily="49"/>
              </a:rPr>
              <a:t>//Returns the sum of all numbers from 0 to a given integer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 err="1">
                <a:solidFill>
                  <a:srgbClr val="5B9BD5"/>
                </a:solidFill>
                <a:latin typeface="Consolas" pitchFamily="49"/>
              </a:rPr>
              <a:t>int</a:t>
            </a:r>
            <a:r>
              <a:rPr lang="en-US" sz="1200" b="1" dirty="0">
                <a:latin typeface="Consolas" pitchFamily="49"/>
              </a:rPr>
              <a:t> </a:t>
            </a:r>
            <a:r>
              <a:rPr lang="en-US" sz="1200" b="1" dirty="0" err="1">
                <a:latin typeface="Consolas" pitchFamily="49"/>
              </a:rPr>
              <a:t>sumRange</a:t>
            </a:r>
            <a:r>
              <a:rPr lang="en-US" sz="1200" b="1" dirty="0">
                <a:latin typeface="Consolas" pitchFamily="49"/>
              </a:rPr>
              <a:t>(</a:t>
            </a:r>
            <a:r>
              <a:rPr lang="en-US" sz="1200" b="1" dirty="0" err="1">
                <a:solidFill>
                  <a:srgbClr val="5B9BD5"/>
                </a:solidFill>
                <a:latin typeface="Consolas" pitchFamily="49"/>
              </a:rPr>
              <a:t>int</a:t>
            </a:r>
            <a:r>
              <a:rPr lang="en-US" sz="1200" b="1" dirty="0">
                <a:latin typeface="Consolas" pitchFamily="49"/>
              </a:rPr>
              <a:t> </a:t>
            </a:r>
            <a:r>
              <a:rPr lang="en-US" sz="1200" b="1" dirty="0" err="1">
                <a:latin typeface="Consolas" pitchFamily="49"/>
              </a:rPr>
              <a:t>num</a:t>
            </a:r>
            <a:r>
              <a:rPr lang="en-US" sz="1200" b="1" dirty="0" smtClean="0">
                <a:latin typeface="Consolas" pitchFamily="49"/>
              </a:rPr>
              <a:t>)</a:t>
            </a:r>
            <a:endParaRPr lang="bg-BG" sz="1200" b="1" dirty="0" smtClean="0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 smtClean="0">
                <a:latin typeface="Consolas" pitchFamily="49"/>
              </a:rPr>
              <a:t>{</a:t>
            </a:r>
            <a:endParaRPr lang="en-US" sz="1200" b="1" dirty="0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>
                <a:latin typeface="Consolas" pitchFamily="49"/>
              </a:rPr>
              <a:t>    </a:t>
            </a:r>
            <a:r>
              <a:rPr lang="en-US" sz="1200" b="1" dirty="0">
                <a:solidFill>
                  <a:srgbClr val="5B9BD5"/>
                </a:solidFill>
                <a:latin typeface="Consolas" pitchFamily="49"/>
              </a:rPr>
              <a:t>if</a:t>
            </a:r>
            <a:r>
              <a:rPr lang="en-US" sz="1200" b="1" dirty="0">
                <a:latin typeface="Consolas" pitchFamily="49"/>
              </a:rPr>
              <a:t> (</a:t>
            </a:r>
            <a:r>
              <a:rPr lang="en-US" sz="1200" b="1" dirty="0" err="1">
                <a:latin typeface="Consolas" pitchFamily="49"/>
              </a:rPr>
              <a:t>num</a:t>
            </a:r>
            <a:r>
              <a:rPr lang="en-US" sz="1200" b="1" dirty="0">
                <a:latin typeface="Consolas" pitchFamily="49"/>
              </a:rPr>
              <a:t> == 0</a:t>
            </a:r>
            <a:r>
              <a:rPr lang="en-US" sz="1200" b="1" dirty="0" smtClean="0">
                <a:latin typeface="Consolas" pitchFamily="49"/>
              </a:rPr>
              <a:t>)</a:t>
            </a:r>
            <a:endParaRPr lang="bg-BG" sz="1200" b="1" dirty="0" smtClean="0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bg-BG" sz="1200" b="1" dirty="0" smtClean="0">
                <a:latin typeface="Consolas" pitchFamily="49"/>
              </a:rPr>
              <a:t>    </a:t>
            </a:r>
            <a:r>
              <a:rPr lang="en-US" sz="1200" b="1" dirty="0" smtClean="0">
                <a:latin typeface="Consolas" pitchFamily="49"/>
              </a:rPr>
              <a:t>{</a:t>
            </a:r>
            <a:endParaRPr lang="en-US" sz="1200" b="1" dirty="0">
              <a:latin typeface="Consolas" pitchFamily="49"/>
            </a:endParaRP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>
                <a:latin typeface="Consolas" pitchFamily="49"/>
              </a:rPr>
              <a:t>        </a:t>
            </a:r>
            <a:r>
              <a:rPr lang="en-US" sz="1200" b="1" dirty="0">
                <a:solidFill>
                  <a:srgbClr val="5B9BD5"/>
                </a:solidFill>
                <a:latin typeface="Consolas" pitchFamily="49"/>
              </a:rPr>
              <a:t>return</a:t>
            </a:r>
            <a:r>
              <a:rPr lang="en-US" sz="1200" b="1" dirty="0">
                <a:latin typeface="Consolas" pitchFamily="49"/>
              </a:rPr>
              <a:t> 0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>
                <a:latin typeface="Consolas" pitchFamily="49"/>
              </a:rPr>
              <a:t>    }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>
                <a:latin typeface="Consolas" pitchFamily="49"/>
              </a:rPr>
              <a:t>    </a:t>
            </a:r>
            <a:r>
              <a:rPr lang="en-US" sz="1200" b="1" dirty="0">
                <a:solidFill>
                  <a:srgbClr val="5B9BD5"/>
                </a:solidFill>
                <a:latin typeface="Consolas" pitchFamily="49"/>
              </a:rPr>
              <a:t>return</a:t>
            </a:r>
            <a:r>
              <a:rPr lang="en-US" sz="1200" b="1" dirty="0">
                <a:latin typeface="Consolas" pitchFamily="49"/>
              </a:rPr>
              <a:t> </a:t>
            </a:r>
            <a:r>
              <a:rPr lang="en-US" sz="1200" b="1" dirty="0" err="1">
                <a:latin typeface="Consolas" pitchFamily="49"/>
              </a:rPr>
              <a:t>num</a:t>
            </a:r>
            <a:r>
              <a:rPr lang="en-US" sz="1200" b="1" dirty="0">
                <a:latin typeface="Consolas" pitchFamily="49"/>
              </a:rPr>
              <a:t> + </a:t>
            </a:r>
            <a:r>
              <a:rPr lang="en-US" sz="1200" b="1" dirty="0" err="1">
                <a:latin typeface="Consolas" pitchFamily="49"/>
              </a:rPr>
              <a:t>sumRange</a:t>
            </a:r>
            <a:r>
              <a:rPr lang="en-US" sz="1200" b="1" dirty="0">
                <a:latin typeface="Consolas" pitchFamily="49"/>
              </a:rPr>
              <a:t>(</a:t>
            </a:r>
            <a:r>
              <a:rPr lang="en-US" sz="1200" b="1" dirty="0" err="1">
                <a:latin typeface="Consolas" pitchFamily="49"/>
              </a:rPr>
              <a:t>num</a:t>
            </a:r>
            <a:r>
              <a:rPr lang="en-US" sz="1200" b="1" dirty="0">
                <a:latin typeface="Consolas" pitchFamily="49"/>
              </a:rPr>
              <a:t> </a:t>
            </a:r>
            <a:r>
              <a:rPr lang="en-US" sz="1200" b="1" dirty="0" smtClean="0">
                <a:latin typeface="Consolas" pitchFamily="49"/>
              </a:rPr>
              <a:t>-</a:t>
            </a:r>
            <a:r>
              <a:rPr lang="bg-BG" sz="1200" b="1" dirty="0" smtClean="0">
                <a:latin typeface="Consolas" pitchFamily="49"/>
              </a:rPr>
              <a:t> </a:t>
            </a:r>
            <a:r>
              <a:rPr lang="en-US" sz="1200" b="1" dirty="0" smtClean="0">
                <a:latin typeface="Consolas" pitchFamily="49"/>
              </a:rPr>
              <a:t>1</a:t>
            </a:r>
            <a:r>
              <a:rPr lang="en-US" sz="1200" b="1" dirty="0">
                <a:latin typeface="Consolas" pitchFamily="49"/>
              </a:rPr>
              <a:t>)</a:t>
            </a:r>
          </a:p>
          <a:p>
            <a:pPr marL="0" lvl="0" indent="0" defTabSz="12184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 smtClean="0">
                <a:latin typeface="Consolas" pitchFamily="49"/>
              </a:rPr>
              <a:t>}</a:t>
            </a:r>
            <a:endParaRPr lang="en-GB" sz="1200" b="1" dirty="0">
              <a:latin typeface="Consolas" pitchFamily="4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/>
          <p:nvPr/>
        </p:nvSpPr>
        <p:spPr>
          <a:xfrm>
            <a:off x="11353803" y="6361471"/>
            <a:ext cx="838203" cy="359999"/>
          </a:xfrm>
          <a:prstGeom prst="rect">
            <a:avLst/>
          </a:prstGeom>
          <a:solidFill>
            <a:srgbClr val="262626"/>
          </a:solidFill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PAGE </a:t>
            </a:r>
            <a:fld id="{D0F464F9-2F8E-4F2C-8BD1-D493A341C632}" type="slidenum">
              <a:rPr>
                <a:solidFill>
                  <a:schemeClr val="bg1"/>
                </a:solidFill>
              </a:rPr>
              <a:t>9</a:t>
            </a:fld>
            <a:endParaRPr lang="en-US" sz="12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1145313" y="6361471"/>
            <a:ext cx="2552126" cy="359999"/>
          </a:xfrm>
          <a:prstGeom prst="rect">
            <a:avLst/>
          </a:prstGeom>
          <a:gradFill>
            <a:gsLst>
              <a:gs pos="0">
                <a:srgbClr val="17B2D1"/>
              </a:gs>
              <a:gs pos="100000">
                <a:srgbClr val="40404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First Skill</a:t>
            </a:r>
          </a:p>
        </p:txBody>
      </p:sp>
      <p:sp>
        <p:nvSpPr>
          <p:cNvPr id="4" name="Rectangle 9"/>
          <p:cNvSpPr/>
          <p:nvPr/>
        </p:nvSpPr>
        <p:spPr>
          <a:xfrm>
            <a:off x="3697431" y="6561999"/>
            <a:ext cx="2552126" cy="159471"/>
          </a:xfrm>
          <a:prstGeom prst="rect">
            <a:avLst/>
          </a:prstGeom>
          <a:solidFill>
            <a:srgbClr val="40404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Second Skill</a:t>
            </a:r>
          </a:p>
        </p:txBody>
      </p:sp>
      <p:sp>
        <p:nvSpPr>
          <p:cNvPr id="5" name="Rectangle 10"/>
          <p:cNvSpPr/>
          <p:nvPr/>
        </p:nvSpPr>
        <p:spPr>
          <a:xfrm>
            <a:off x="6249558" y="6561999"/>
            <a:ext cx="2552126" cy="159471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Third Skill</a:t>
            </a:r>
          </a:p>
        </p:txBody>
      </p:sp>
      <p:sp>
        <p:nvSpPr>
          <p:cNvPr id="6" name="Rectangle 11"/>
          <p:cNvSpPr/>
          <p:nvPr/>
        </p:nvSpPr>
        <p:spPr>
          <a:xfrm>
            <a:off x="8801676" y="6561999"/>
            <a:ext cx="2552126" cy="159471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Conclusion</a:t>
            </a:r>
          </a:p>
        </p:txBody>
      </p:sp>
      <p:sp>
        <p:nvSpPr>
          <p:cNvPr id="7" name="Isosceles Triangle 13"/>
          <p:cNvSpPr/>
          <p:nvPr/>
        </p:nvSpPr>
        <p:spPr>
          <a:xfrm rot="10799991">
            <a:off x="2349943" y="6271567"/>
            <a:ext cx="142847" cy="9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13" y="379722"/>
            <a:ext cx="10117323" cy="5690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Classic%20corporate%20teach%20a%20course%20with%20animation</Template>
  <TotalTime>163</TotalTime>
  <Words>1004</Words>
  <Application>Microsoft Office PowerPoint</Application>
  <PresentationFormat>Widescreen</PresentationFormat>
  <Paragraphs>283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Wingdings</vt:lpstr>
      <vt:lpstr>Office Theme</vt:lpstr>
      <vt:lpstr>Рекурсия</vt:lpstr>
      <vt:lpstr>Summary</vt:lpstr>
      <vt:lpstr>Какво е рекурсия?</vt:lpstr>
      <vt:lpstr>Какво е рекурсия?</vt:lpstr>
      <vt:lpstr>Защо да учим рекурсия?</vt:lpstr>
      <vt:lpstr>Пример</vt:lpstr>
      <vt:lpstr>Пример</vt:lpstr>
      <vt:lpstr>Пример</vt:lpstr>
      <vt:lpstr>PowerPoint Presentation</vt:lpstr>
      <vt:lpstr>Примерна програма</vt:lpstr>
      <vt:lpstr>Пример</vt:lpstr>
      <vt:lpstr>Примерна програма</vt:lpstr>
      <vt:lpstr>Примерна програма</vt:lpstr>
      <vt:lpstr>Пример</vt:lpstr>
      <vt:lpstr>Пряка и косвена рекурсия</vt:lpstr>
      <vt:lpstr>Пример</vt:lpstr>
      <vt:lpstr>Пример</vt:lpstr>
      <vt:lpstr>Пример</vt:lpstr>
      <vt:lpstr>Дъно на рекурсията</vt:lpstr>
      <vt:lpstr>Пример</vt:lpstr>
      <vt:lpstr>Stack vs Heap</vt:lpstr>
      <vt:lpstr>Създаване на рекурсивни методи</vt:lpstr>
      <vt:lpstr>Рекурсия vs цикли(loops)</vt:lpstr>
      <vt:lpstr>Рекурсия vs цикли(loops)</vt:lpstr>
      <vt:lpstr>Рекурсия vs цикли(loops)</vt:lpstr>
      <vt:lpstr>Препоръки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Рекурсия</dc:title>
  <dc:creator>Home</dc:creator>
  <cp:lastModifiedBy>Home</cp:lastModifiedBy>
  <cp:revision>21</cp:revision>
  <dcterms:created xsi:type="dcterms:W3CDTF">2020-11-16T07:30:29Z</dcterms:created>
  <dcterms:modified xsi:type="dcterms:W3CDTF">2022-01-06T20:37:53Z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